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264"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23DEB6-8EF1-4AA2-8328-925039CB0A25}" type="datetimeFigureOut">
              <a:rPr lang="en-US" smtClean="0"/>
              <a:pPr/>
              <a:t>12/6/2010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8229F62-1F43-4EAE-B0F9-34ED1811B68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23DEB6-8EF1-4AA2-8328-925039CB0A25}" type="datetimeFigureOut">
              <a:rPr lang="en-US" smtClean="0"/>
              <a:pPr/>
              <a:t>12/6/2010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229F62-1F43-4EAE-B0F9-34ED1811B68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mayer-johnson.co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www.assistivetechnology2010.wikispace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2590800"/>
          </a:xfrm>
        </p:spPr>
        <p:txBody>
          <a:bodyPr/>
          <a:lstStyle/>
          <a:p>
            <a:r>
              <a:rPr lang="en-US" dirty="0" smtClean="0"/>
              <a:t>Boardmaker Version 6 </a:t>
            </a:r>
            <a:br>
              <a:rPr lang="en-US" dirty="0" smtClean="0"/>
            </a:br>
            <a:r>
              <a:rPr lang="en-US" dirty="0" smtClean="0"/>
              <a:t>Overview</a:t>
            </a:r>
            <a:endParaRPr lang="en-US" dirty="0"/>
          </a:p>
        </p:txBody>
      </p:sp>
      <p:sp>
        <p:nvSpPr>
          <p:cNvPr id="3" name="Subtitle 2"/>
          <p:cNvSpPr>
            <a:spLocks noGrp="1"/>
          </p:cNvSpPr>
          <p:nvPr>
            <p:ph type="subTitle" idx="1"/>
          </p:nvPr>
        </p:nvSpPr>
        <p:spPr/>
        <p:txBody>
          <a:bodyPr/>
          <a:lstStyle/>
          <a:p>
            <a:r>
              <a:rPr lang="en-US" dirty="0" smtClean="0"/>
              <a:t>Tricia Sharkey</a:t>
            </a:r>
          </a:p>
          <a:p>
            <a:r>
              <a:rPr lang="en-US" dirty="0" smtClean="0"/>
              <a:t>Assistive Technology Consultant</a:t>
            </a:r>
          </a:p>
          <a:p>
            <a:r>
              <a:rPr lang="en-US" dirty="0" smtClean="0"/>
              <a:t>C.A.S.E.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Spraying Buttons</a:t>
            </a:r>
            <a:endParaRPr lang="en-US" dirty="0"/>
          </a:p>
        </p:txBody>
      </p:sp>
      <p:pic>
        <p:nvPicPr>
          <p:cNvPr id="43009" name="Picture 1"/>
          <p:cNvPicPr>
            <a:picLocks noGrp="1" noChangeAspect="1" noChangeArrowheads="1"/>
          </p:cNvPicPr>
          <p:nvPr>
            <p:ph idx="1"/>
          </p:nvPr>
        </p:nvPicPr>
        <p:blipFill>
          <a:blip r:embed="rId2"/>
          <a:srcRect/>
          <a:stretch>
            <a:fillRect/>
          </a:stretch>
        </p:blipFill>
        <p:spPr bwMode="auto">
          <a:xfrm>
            <a:off x="4648200" y="1524000"/>
            <a:ext cx="4142539" cy="4114799"/>
          </a:xfrm>
          <a:prstGeom prst="rect">
            <a:avLst/>
          </a:prstGeom>
          <a:noFill/>
          <a:ln w="9525">
            <a:noFill/>
            <a:miter lim="800000"/>
            <a:headEnd/>
            <a:tailEnd/>
          </a:ln>
          <a:effectLst/>
        </p:spPr>
      </p:pic>
      <p:sp>
        <p:nvSpPr>
          <p:cNvPr id="43010" name="Line 2"/>
          <p:cNvSpPr>
            <a:spLocks noChangeShapeType="1"/>
          </p:cNvSpPr>
          <p:nvPr/>
        </p:nvSpPr>
        <p:spPr bwMode="auto">
          <a:xfrm flipV="1">
            <a:off x="2819400" y="2057400"/>
            <a:ext cx="3124200" cy="9144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43011" name="Line 3"/>
          <p:cNvSpPr>
            <a:spLocks noChangeShapeType="1"/>
          </p:cNvSpPr>
          <p:nvPr/>
        </p:nvSpPr>
        <p:spPr bwMode="auto">
          <a:xfrm>
            <a:off x="2057400" y="2514600"/>
            <a:ext cx="3429000" cy="10668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43012" name="Rectangle 4"/>
          <p:cNvSpPr>
            <a:spLocks noChangeArrowheads="1"/>
          </p:cNvSpPr>
          <p:nvPr/>
        </p:nvSpPr>
        <p:spPr bwMode="auto">
          <a:xfrm>
            <a:off x="0" y="2133600"/>
            <a:ext cx="419100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13" name="Rectangle 5"/>
          <p:cNvSpPr>
            <a:spLocks noChangeArrowheads="1"/>
          </p:cNvSpPr>
          <p:nvPr/>
        </p:nvSpPr>
        <p:spPr bwMode="auto">
          <a:xfrm rot="10800000" flipV="1">
            <a:off x="228600" y="2286000"/>
            <a:ext cx="41148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sz="1600" dirty="0" smtClean="0">
                <a:latin typeface="Comic Sans MS" pitchFamily="66" charset="0"/>
                <a:ea typeface="Times New Roman" pitchFamily="18" charset="0"/>
                <a:cs typeface="Arial" pitchFamily="34" charset="0"/>
              </a:rPr>
              <a:t>S</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elect button </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en-US" sz="1600" b="0" i="0" u="none" strike="noStrike" cap="none" normalizeH="0" dirty="0" smtClean="0">
                <a:ln>
                  <a:noFill/>
                </a:ln>
                <a:solidFill>
                  <a:schemeClr val="tx1"/>
                </a:solidFill>
                <a:effectLst/>
                <a:latin typeface="Comic Sans MS" pitchFamily="66" charset="0"/>
                <a:ea typeface="Times New Roman" pitchFamily="18" charset="0"/>
                <a:cs typeface="Times New Roman" pitchFamily="18" charset="0"/>
              </a:rPr>
              <a:t>G</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o to the “spray tool” </a:t>
            </a:r>
          </a:p>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endPar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lang="en-US" sz="1600" dirty="0">
                <a:latin typeface="Comic Sans MS" pitchFamily="66" charset="0"/>
                <a:ea typeface="Times New Roman" pitchFamily="18" charset="0"/>
                <a:cs typeface="Times New Roman" pitchFamily="18" charset="0"/>
              </a:rPr>
              <a:t>C</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lick and hold the mouse and drag to the right,</a:t>
            </a:r>
            <a:r>
              <a:rPr kumimoji="0" lang="en-US" sz="1600" b="0" i="0" u="none" strike="noStrike" cap="none" normalizeH="0" dirty="0" smtClean="0">
                <a:ln>
                  <a:noFill/>
                </a:ln>
                <a:solidFill>
                  <a:schemeClr val="tx1"/>
                </a:solidFill>
                <a:effectLst/>
                <a:latin typeface="Comic Sans MS" pitchFamily="66" charset="0"/>
                <a:ea typeface="Times New Roman" pitchFamily="18" charset="0"/>
                <a:cs typeface="Times New Roman" pitchFamily="18" charset="0"/>
              </a:rPr>
              <a:t> </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hold down</a:t>
            </a:r>
          </a:p>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endParaRPr lang="en-US" sz="1600" dirty="0">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a:t>
            </a:r>
            <a:r>
              <a:rPr kumimoji="0" lang="en-US" sz="1600" b="0" i="0" u="none" strike="noStrike" cap="none" normalizeH="0" dirty="0" smtClean="0">
                <a:ln>
                  <a:noFill/>
                </a:ln>
                <a:solidFill>
                  <a:schemeClr val="tx1"/>
                </a:solidFill>
                <a:effectLst/>
                <a:latin typeface="Comic Sans MS" pitchFamily="66" charset="0"/>
                <a:ea typeface="Times New Roman" pitchFamily="18" charset="0"/>
                <a:cs typeface="Times New Roman" pitchFamily="18" charset="0"/>
              </a:rPr>
              <a:t> Note: T</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he program will only allow you to spray as many buttons as will fit on a page</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9" name="Oval 8"/>
          <p:cNvSpPr/>
          <p:nvPr/>
        </p:nvSpPr>
        <p:spPr>
          <a:xfrm>
            <a:off x="5791200" y="1676400"/>
            <a:ext cx="6858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Selecting a Button</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4495800" y="1905000"/>
            <a:ext cx="4267200" cy="3886200"/>
          </a:xfrm>
          <a:prstGeom prst="rect">
            <a:avLst/>
          </a:prstGeom>
          <a:noFill/>
          <a:ln w="9525">
            <a:noFill/>
            <a:miter lim="800000"/>
            <a:headEnd/>
            <a:tailEnd/>
          </a:ln>
          <a:effectLst/>
        </p:spPr>
      </p:pic>
      <p:sp>
        <p:nvSpPr>
          <p:cNvPr id="1027" name="Line 3"/>
          <p:cNvSpPr>
            <a:spLocks noChangeShapeType="1"/>
          </p:cNvSpPr>
          <p:nvPr/>
        </p:nvSpPr>
        <p:spPr bwMode="auto">
          <a:xfrm>
            <a:off x="3810000" y="3048000"/>
            <a:ext cx="1752600" cy="10668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7" name="Rectangle 6"/>
          <p:cNvSpPr/>
          <p:nvPr/>
        </p:nvSpPr>
        <p:spPr>
          <a:xfrm>
            <a:off x="533400" y="2667000"/>
            <a:ext cx="3886200" cy="923330"/>
          </a:xfrm>
          <a:prstGeom prst="rect">
            <a:avLst/>
          </a:prstGeom>
        </p:spPr>
        <p:txBody>
          <a:bodyPr wrap="square">
            <a:spAutoFit/>
          </a:bodyPr>
          <a:lstStyle/>
          <a:p>
            <a:r>
              <a:rPr lang="en-US" dirty="0" smtClean="0"/>
              <a:t>Click on a single button and there will be a</a:t>
            </a:r>
            <a:r>
              <a:rPr lang="en-US" dirty="0" smtClean="0">
                <a:solidFill>
                  <a:srgbClr val="FF0000"/>
                </a:solidFill>
              </a:rPr>
              <a:t> red </a:t>
            </a:r>
            <a:r>
              <a:rPr lang="en-US" dirty="0" smtClean="0"/>
              <a:t>dotted frame around the button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  Selecting Multiple Buttons</a:t>
            </a:r>
            <a:endParaRPr lang="en-US" dirty="0"/>
          </a:p>
        </p:txBody>
      </p:sp>
      <p:pic>
        <p:nvPicPr>
          <p:cNvPr id="20481" name="Picture 1"/>
          <p:cNvPicPr>
            <a:picLocks noGrp="1" noChangeAspect="1" noChangeArrowheads="1"/>
          </p:cNvPicPr>
          <p:nvPr>
            <p:ph idx="1"/>
          </p:nvPr>
        </p:nvPicPr>
        <p:blipFill>
          <a:blip r:embed="rId2"/>
          <a:srcRect/>
          <a:stretch>
            <a:fillRect/>
          </a:stretch>
        </p:blipFill>
        <p:spPr bwMode="auto">
          <a:xfrm>
            <a:off x="4876800" y="1905000"/>
            <a:ext cx="3943350" cy="3981450"/>
          </a:xfrm>
          <a:prstGeom prst="rect">
            <a:avLst/>
          </a:prstGeom>
          <a:noFill/>
          <a:ln w="9525">
            <a:noFill/>
            <a:miter lim="800000"/>
            <a:headEnd/>
            <a:tailEnd/>
          </a:ln>
          <a:effectLst/>
        </p:spPr>
      </p:pic>
      <p:sp>
        <p:nvSpPr>
          <p:cNvPr id="5" name="Rectangle 4"/>
          <p:cNvSpPr/>
          <p:nvPr/>
        </p:nvSpPr>
        <p:spPr>
          <a:xfrm>
            <a:off x="228600" y="2362200"/>
            <a:ext cx="4572000" cy="1754326"/>
          </a:xfrm>
          <a:prstGeom prst="rect">
            <a:avLst/>
          </a:prstGeom>
        </p:spPr>
        <p:txBody>
          <a:bodyPr wrap="square">
            <a:spAutoFit/>
          </a:bodyPr>
          <a:lstStyle/>
          <a:p>
            <a:pPr marL="342900" indent="-342900">
              <a:buAutoNum type="arabicPeriod"/>
            </a:pPr>
            <a:r>
              <a:rPr lang="en-US" dirty="0" smtClean="0"/>
              <a:t>All you need to do is touch a small bit of each button you want to include.  </a:t>
            </a:r>
          </a:p>
          <a:p>
            <a:pPr marL="342900" indent="-342900"/>
            <a:endParaRPr lang="en-US" dirty="0" smtClean="0"/>
          </a:p>
          <a:p>
            <a:pPr marL="342900" indent="-342900">
              <a:buAutoNum type="arabicPeriod" startAt="2"/>
            </a:pPr>
            <a:r>
              <a:rPr lang="en-US" dirty="0" smtClean="0"/>
              <a:t>Click and there will be a green dotted frame around the buttons you selected</a:t>
            </a:r>
          </a:p>
          <a:p>
            <a:pPr marL="342900" indent="-342900"/>
            <a:endParaRPr lang="en-US" dirty="0"/>
          </a:p>
        </p:txBody>
      </p:sp>
      <p:sp>
        <p:nvSpPr>
          <p:cNvPr id="20482" name="Line 2"/>
          <p:cNvSpPr>
            <a:spLocks noChangeShapeType="1"/>
          </p:cNvSpPr>
          <p:nvPr/>
        </p:nvSpPr>
        <p:spPr bwMode="auto">
          <a:xfrm>
            <a:off x="4457700" y="2743200"/>
            <a:ext cx="2019300" cy="14478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Move 1 Button</a:t>
            </a:r>
            <a:endParaRPr lang="en-US" dirty="0"/>
          </a:p>
        </p:txBody>
      </p:sp>
      <p:pic>
        <p:nvPicPr>
          <p:cNvPr id="19457" name="Picture 1"/>
          <p:cNvPicPr>
            <a:picLocks noGrp="1" noChangeAspect="1" noChangeArrowheads="1"/>
          </p:cNvPicPr>
          <p:nvPr>
            <p:ph idx="1"/>
          </p:nvPr>
        </p:nvPicPr>
        <p:blipFill>
          <a:blip r:embed="rId2"/>
          <a:srcRect/>
          <a:stretch>
            <a:fillRect/>
          </a:stretch>
        </p:blipFill>
        <p:spPr bwMode="auto">
          <a:xfrm>
            <a:off x="5029200" y="1981200"/>
            <a:ext cx="3790950" cy="3800475"/>
          </a:xfrm>
          <a:prstGeom prst="rect">
            <a:avLst/>
          </a:prstGeom>
          <a:noFill/>
          <a:ln w="9525">
            <a:noFill/>
            <a:miter lim="800000"/>
            <a:headEnd/>
            <a:tailEnd/>
          </a:ln>
          <a:effectLst/>
        </p:spPr>
      </p:pic>
      <p:sp>
        <p:nvSpPr>
          <p:cNvPr id="5" name="Rectangle 4"/>
          <p:cNvSpPr/>
          <p:nvPr/>
        </p:nvSpPr>
        <p:spPr>
          <a:xfrm>
            <a:off x="304800" y="2286000"/>
            <a:ext cx="4572000" cy="2031325"/>
          </a:xfrm>
          <a:prstGeom prst="rect">
            <a:avLst/>
          </a:prstGeom>
        </p:spPr>
        <p:txBody>
          <a:bodyPr wrap="square">
            <a:spAutoFit/>
          </a:bodyPr>
          <a:lstStyle/>
          <a:p>
            <a:pPr marL="342900" indent="-342900">
              <a:buAutoNum type="arabicPeriod"/>
            </a:pPr>
            <a:r>
              <a:rPr lang="en-US" dirty="0" smtClean="0"/>
              <a:t>Click in the middle.  </a:t>
            </a:r>
          </a:p>
          <a:p>
            <a:pPr marL="342900" indent="-342900"/>
            <a:endParaRPr lang="en-US" dirty="0" smtClean="0"/>
          </a:p>
          <a:p>
            <a:pPr marL="342900" indent="-342900">
              <a:buAutoNum type="arabicPeriod" startAt="2"/>
            </a:pPr>
            <a:r>
              <a:rPr lang="en-US" dirty="0" smtClean="0"/>
              <a:t>Hold mouse then the hand icon will appear.</a:t>
            </a:r>
          </a:p>
          <a:p>
            <a:pPr marL="342900" indent="-342900"/>
            <a:endParaRPr lang="en-US" dirty="0" smtClean="0"/>
          </a:p>
          <a:p>
            <a:pPr marL="342900" indent="-342900">
              <a:buAutoNum type="arabicPeriod" startAt="3"/>
            </a:pPr>
            <a:r>
              <a:rPr lang="en-US" dirty="0" smtClean="0"/>
              <a:t>Now you can drag the button wherever you would like.</a:t>
            </a:r>
          </a:p>
          <a:p>
            <a:pPr marL="342900" indent="-342900"/>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  Move a collection of buttons</a:t>
            </a:r>
            <a:endParaRPr lang="en-US" dirty="0"/>
          </a:p>
        </p:txBody>
      </p:sp>
      <p:pic>
        <p:nvPicPr>
          <p:cNvPr id="18433" name="Picture 1"/>
          <p:cNvPicPr>
            <a:picLocks noGrp="1" noChangeAspect="1" noChangeArrowheads="1"/>
          </p:cNvPicPr>
          <p:nvPr>
            <p:ph idx="1"/>
          </p:nvPr>
        </p:nvPicPr>
        <p:blipFill>
          <a:blip r:embed="rId2"/>
          <a:srcRect/>
          <a:stretch>
            <a:fillRect/>
          </a:stretch>
        </p:blipFill>
        <p:spPr bwMode="auto">
          <a:xfrm>
            <a:off x="5029200" y="1676400"/>
            <a:ext cx="3733800" cy="3809999"/>
          </a:xfrm>
          <a:prstGeom prst="rect">
            <a:avLst/>
          </a:prstGeom>
          <a:noFill/>
          <a:ln w="9525">
            <a:noFill/>
            <a:miter lim="800000"/>
            <a:headEnd/>
            <a:tailEnd/>
          </a:ln>
          <a:effectLst/>
        </p:spPr>
      </p:pic>
      <p:sp>
        <p:nvSpPr>
          <p:cNvPr id="5" name="Rectangle 4"/>
          <p:cNvSpPr/>
          <p:nvPr/>
        </p:nvSpPr>
        <p:spPr>
          <a:xfrm>
            <a:off x="381000" y="2743200"/>
            <a:ext cx="4572000" cy="1200329"/>
          </a:xfrm>
          <a:prstGeom prst="rect">
            <a:avLst/>
          </a:prstGeom>
        </p:spPr>
        <p:txBody>
          <a:bodyPr wrap="square">
            <a:spAutoFit/>
          </a:bodyPr>
          <a:lstStyle/>
          <a:p>
            <a:pPr marL="342900" indent="-342900">
              <a:buAutoNum type="arabicPeriod"/>
            </a:pPr>
            <a:r>
              <a:rPr lang="en-US" dirty="0" smtClean="0"/>
              <a:t>Select multiple buttons.</a:t>
            </a:r>
          </a:p>
          <a:p>
            <a:pPr marL="342900" indent="-342900">
              <a:buAutoNum type="arabicPeriod"/>
            </a:pPr>
            <a:endParaRPr lang="en-US" dirty="0" smtClean="0"/>
          </a:p>
          <a:p>
            <a:pPr marL="342900" indent="-342900">
              <a:buAutoNum type="arabicPeriod"/>
            </a:pPr>
            <a:r>
              <a:rPr lang="en-US" dirty="0" smtClean="0"/>
              <a:t>Click and drag multiple buttons wherever you want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Deleting</a:t>
            </a:r>
            <a:endParaRPr lang="en-US" dirty="0"/>
          </a:p>
        </p:txBody>
      </p:sp>
      <p:sp>
        <p:nvSpPr>
          <p:cNvPr id="3" name="Content Placeholder 2"/>
          <p:cNvSpPr>
            <a:spLocks noGrp="1"/>
          </p:cNvSpPr>
          <p:nvPr>
            <p:ph idx="1"/>
          </p:nvPr>
        </p:nvSpPr>
        <p:spPr/>
        <p:txBody>
          <a:bodyPr/>
          <a:lstStyle/>
          <a:p>
            <a:r>
              <a:rPr lang="en-US" dirty="0" smtClean="0"/>
              <a:t>Once a button is selected, hit the </a:t>
            </a:r>
            <a:r>
              <a:rPr lang="en-US" dirty="0" smtClean="0">
                <a:solidFill>
                  <a:srgbClr val="0070C0"/>
                </a:solidFill>
              </a:rPr>
              <a:t>Backspace</a:t>
            </a:r>
            <a:r>
              <a:rPr lang="en-US" dirty="0" smtClean="0"/>
              <a:t> or </a:t>
            </a:r>
            <a:r>
              <a:rPr lang="en-US" dirty="0" smtClean="0">
                <a:solidFill>
                  <a:srgbClr val="0070C0"/>
                </a:solidFill>
              </a:rPr>
              <a:t>Delete</a:t>
            </a:r>
            <a:r>
              <a:rPr lang="en-US" dirty="0" smtClean="0"/>
              <a:t> Key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				</a:t>
            </a:r>
            <a:r>
              <a:rPr lang="en-US" sz="6000" dirty="0" smtClean="0"/>
              <a:t>Symbols</a:t>
            </a:r>
            <a:endParaRPr lang="en-US" sz="6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  Duplicating a single button with a symbol</a:t>
            </a:r>
            <a:endParaRPr lang="en-US" dirty="0"/>
          </a:p>
        </p:txBody>
      </p:sp>
      <p:pic>
        <p:nvPicPr>
          <p:cNvPr id="15361" name="Picture 1"/>
          <p:cNvPicPr>
            <a:picLocks noGrp="1" noChangeAspect="1" noChangeArrowheads="1"/>
          </p:cNvPicPr>
          <p:nvPr>
            <p:ph idx="1"/>
          </p:nvPr>
        </p:nvPicPr>
        <p:blipFill>
          <a:blip r:embed="rId2"/>
          <a:srcRect/>
          <a:stretch>
            <a:fillRect/>
          </a:stretch>
        </p:blipFill>
        <p:spPr bwMode="auto">
          <a:xfrm>
            <a:off x="4800600" y="1905000"/>
            <a:ext cx="4143375" cy="3724275"/>
          </a:xfrm>
          <a:prstGeom prst="rect">
            <a:avLst/>
          </a:prstGeom>
          <a:noFill/>
          <a:ln w="9525">
            <a:noFill/>
            <a:miter lim="800000"/>
            <a:headEnd/>
            <a:tailEnd/>
          </a:ln>
          <a:effectLst/>
        </p:spPr>
      </p:pic>
      <p:sp>
        <p:nvSpPr>
          <p:cNvPr id="15362" name="Rectangle 2"/>
          <p:cNvSpPr>
            <a:spLocks noChangeArrowheads="1"/>
          </p:cNvSpPr>
          <p:nvPr/>
        </p:nvSpPr>
        <p:spPr bwMode="auto">
          <a:xfrm>
            <a:off x="533400" y="2895600"/>
            <a:ext cx="41148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latin typeface="Comic Sans MS" pitchFamily="66" charset="0"/>
                <a:ea typeface="Times New Roman" pitchFamily="18" charset="0"/>
                <a:cs typeface="Arial" pitchFamily="34" charset="0"/>
              </a:rPr>
              <a:t>J</a:t>
            </a: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ust spray the button </a:t>
            </a:r>
          </a:p>
          <a:p>
            <a:pPr marL="0" marR="0" lvl="0" indent="0" algn="l" defTabSz="914400" rtl="0" eaLnBrk="1" fontAlgn="base" latinLnBrk="0" hangingPunct="1">
              <a:lnSpc>
                <a:spcPct val="100000"/>
              </a:lnSpc>
              <a:spcBef>
                <a:spcPct val="0"/>
              </a:spcBef>
              <a:spcAft>
                <a:spcPct val="0"/>
              </a:spcAft>
              <a:buClrTx/>
              <a:buSzTx/>
              <a:buFontTx/>
              <a:buNone/>
              <a:tabLst/>
            </a:pPr>
            <a:endParaRPr lang="en-US" dirty="0" smtClean="0">
              <a:latin typeface="Comic Sans MS" pitchFamily="66"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(i.e. if you want an entire page of “smiles” just spray!)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  Clearing/Deleting all symbols</a:t>
            </a:r>
            <a:endParaRPr lang="en-US" dirty="0"/>
          </a:p>
        </p:txBody>
      </p:sp>
      <p:pic>
        <p:nvPicPr>
          <p:cNvPr id="14337" name="Picture 1"/>
          <p:cNvPicPr>
            <a:picLocks noGrp="1" noChangeAspect="1" noChangeArrowheads="1"/>
          </p:cNvPicPr>
          <p:nvPr>
            <p:ph idx="1"/>
          </p:nvPr>
        </p:nvPicPr>
        <p:blipFill>
          <a:blip r:embed="rId2"/>
          <a:srcRect/>
          <a:stretch>
            <a:fillRect/>
          </a:stretch>
        </p:blipFill>
        <p:spPr bwMode="auto">
          <a:xfrm>
            <a:off x="4114800" y="1905000"/>
            <a:ext cx="4381500" cy="3553619"/>
          </a:xfrm>
          <a:prstGeom prst="rect">
            <a:avLst/>
          </a:prstGeom>
          <a:noFill/>
          <a:ln w="9525">
            <a:noFill/>
            <a:miter lim="800000"/>
            <a:headEnd/>
            <a:tailEnd/>
          </a:ln>
          <a:effectLst/>
        </p:spPr>
      </p:pic>
      <p:sp>
        <p:nvSpPr>
          <p:cNvPr id="1433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4338" name="Line 2"/>
          <p:cNvSpPr>
            <a:spLocks noChangeShapeType="1"/>
          </p:cNvSpPr>
          <p:nvPr/>
        </p:nvSpPr>
        <p:spPr bwMode="auto">
          <a:xfrm flipV="1">
            <a:off x="2209800" y="2133600"/>
            <a:ext cx="2133600" cy="6096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14340" name="Rectangle 4"/>
          <p:cNvSpPr>
            <a:spLocks noChangeArrowheads="1"/>
          </p:cNvSpPr>
          <p:nvPr/>
        </p:nvSpPr>
        <p:spPr bwMode="auto">
          <a:xfrm>
            <a:off x="228600" y="2743200"/>
            <a:ext cx="37338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dirty="0" smtClean="0">
                <a:latin typeface="Comic Sans MS" pitchFamily="66" charset="0"/>
                <a:ea typeface="Times New Roman" pitchFamily="18" charset="0"/>
                <a:cs typeface="Arial" pitchFamily="34" charset="0"/>
              </a:rPr>
              <a:t>G</a:t>
            </a: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 to “edit”</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a:t>
            </a:r>
            <a:r>
              <a:rPr lang="en-US" dirty="0" smtClean="0">
                <a:latin typeface="Comic Sans MS" pitchFamily="66" charset="0"/>
                <a:ea typeface="Times New Roman" pitchFamily="18" charset="0"/>
                <a:cs typeface="Arial" pitchFamily="34" charset="0"/>
              </a:rPr>
              <a:t>S</a:t>
            </a: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elect all” or Ctrl A then clear all symbols.</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This will allow you to keep the format, just get rid of the symbols in each button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r>
              <a:rPr lang="en-US" sz="5400" dirty="0" smtClean="0"/>
              <a:t>Symbol Finder</a:t>
            </a:r>
            <a:endParaRPr lang="en-US" sz="5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Boardmaker Background Information:</a:t>
            </a:r>
            <a:endParaRPr lang="en-US" dirty="0"/>
          </a:p>
        </p:txBody>
      </p:sp>
      <p:sp>
        <p:nvSpPr>
          <p:cNvPr id="3" name="Content Placeholder 2"/>
          <p:cNvSpPr>
            <a:spLocks noGrp="1"/>
          </p:cNvSpPr>
          <p:nvPr>
            <p:ph idx="1"/>
          </p:nvPr>
        </p:nvSpPr>
        <p:spPr/>
        <p:txBody>
          <a:bodyPr/>
          <a:lstStyle/>
          <a:p>
            <a:pPr marL="342900" lvl="1" indent="-342900">
              <a:buNone/>
            </a:pPr>
            <a:endParaRPr lang="en-US" dirty="0" smtClean="0"/>
          </a:p>
          <a:p>
            <a:pPr marL="342900" lvl="1" indent="-342900">
              <a:buNone/>
            </a:pPr>
            <a:r>
              <a:rPr lang="en-US" dirty="0" smtClean="0"/>
              <a:t>	Boardmaker </a:t>
            </a:r>
            <a:r>
              <a:rPr lang="en-US" dirty="0"/>
              <a:t>is a software product that allows you to create printed activities using unique picture symbols.  Everything that is created is meant to be a printed end product.  There are 4500 symbols within the standard Boardmaker software version 6.1.2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Finding Symbols</a:t>
            </a:r>
            <a:endParaRPr lang="en-US" dirty="0"/>
          </a:p>
        </p:txBody>
      </p:sp>
      <p:pic>
        <p:nvPicPr>
          <p:cNvPr id="12289" name="Picture 1"/>
          <p:cNvPicPr>
            <a:picLocks noGrp="1" noChangeAspect="1" noChangeArrowheads="1"/>
          </p:cNvPicPr>
          <p:nvPr>
            <p:ph idx="1"/>
          </p:nvPr>
        </p:nvPicPr>
        <p:blipFill>
          <a:blip r:embed="rId2"/>
          <a:srcRect/>
          <a:stretch>
            <a:fillRect/>
          </a:stretch>
        </p:blipFill>
        <p:spPr bwMode="auto">
          <a:xfrm>
            <a:off x="4572000" y="1828800"/>
            <a:ext cx="4238625" cy="4057650"/>
          </a:xfrm>
          <a:prstGeom prst="rect">
            <a:avLst/>
          </a:prstGeom>
          <a:noFill/>
          <a:ln w="9525">
            <a:noFill/>
            <a:miter lim="800000"/>
            <a:headEnd/>
            <a:tailEnd/>
          </a:ln>
          <a:effectLst/>
        </p:spPr>
      </p:pic>
      <p:sp>
        <p:nvSpPr>
          <p:cNvPr id="5" name="Rectangle 4"/>
          <p:cNvSpPr/>
          <p:nvPr/>
        </p:nvSpPr>
        <p:spPr>
          <a:xfrm>
            <a:off x="152400" y="2667000"/>
            <a:ext cx="4343400" cy="646331"/>
          </a:xfrm>
          <a:prstGeom prst="rect">
            <a:avLst/>
          </a:prstGeom>
        </p:spPr>
        <p:txBody>
          <a:bodyPr wrap="square">
            <a:spAutoFit/>
          </a:bodyPr>
          <a:lstStyle/>
          <a:p>
            <a:r>
              <a:rPr lang="en-US" dirty="0" smtClean="0"/>
              <a:t>Type in a word to describe the symbol that you are looking for</a:t>
            </a:r>
            <a:endParaRPr lang="en-US" dirty="0"/>
          </a:p>
        </p:txBody>
      </p:sp>
      <p:sp>
        <p:nvSpPr>
          <p:cNvPr id="12290" name="Line 2"/>
          <p:cNvSpPr>
            <a:spLocks noChangeShapeType="1"/>
          </p:cNvSpPr>
          <p:nvPr/>
        </p:nvSpPr>
        <p:spPr bwMode="auto">
          <a:xfrm flipV="1">
            <a:off x="4267200" y="2819400"/>
            <a:ext cx="3086100" cy="2286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Thumbnail View</a:t>
            </a:r>
            <a:endParaRPr lang="en-US" dirty="0"/>
          </a:p>
        </p:txBody>
      </p:sp>
      <p:pic>
        <p:nvPicPr>
          <p:cNvPr id="11265" name="Picture 1"/>
          <p:cNvPicPr>
            <a:picLocks noGrp="1" noChangeAspect="1" noChangeArrowheads="1"/>
          </p:cNvPicPr>
          <p:nvPr>
            <p:ph idx="1"/>
          </p:nvPr>
        </p:nvPicPr>
        <p:blipFill>
          <a:blip r:embed="rId2"/>
          <a:srcRect/>
          <a:stretch>
            <a:fillRect/>
          </a:stretch>
        </p:blipFill>
        <p:spPr bwMode="auto">
          <a:xfrm>
            <a:off x="5181600" y="1828800"/>
            <a:ext cx="3724275" cy="3838575"/>
          </a:xfrm>
          <a:prstGeom prst="rect">
            <a:avLst/>
          </a:prstGeom>
          <a:noFill/>
          <a:ln w="9525">
            <a:noFill/>
            <a:miter lim="800000"/>
            <a:headEnd/>
            <a:tailEnd/>
          </a:ln>
          <a:effectLst/>
        </p:spPr>
      </p:pic>
      <p:sp>
        <p:nvSpPr>
          <p:cNvPr id="11267" name="Line 3"/>
          <p:cNvSpPr>
            <a:spLocks noChangeShapeType="1"/>
          </p:cNvSpPr>
          <p:nvPr/>
        </p:nvSpPr>
        <p:spPr bwMode="auto">
          <a:xfrm>
            <a:off x="6096000" y="1524000"/>
            <a:ext cx="2552700" cy="17526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11266" name="Line 2"/>
          <p:cNvSpPr>
            <a:spLocks noChangeShapeType="1"/>
          </p:cNvSpPr>
          <p:nvPr/>
        </p:nvSpPr>
        <p:spPr bwMode="auto">
          <a:xfrm>
            <a:off x="4724400" y="2133600"/>
            <a:ext cx="838200" cy="10668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112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1269" name="Rectangle 5"/>
          <p:cNvSpPr>
            <a:spLocks noChangeArrowheads="1"/>
          </p:cNvSpPr>
          <p:nvPr/>
        </p:nvSpPr>
        <p:spPr bwMode="auto">
          <a:xfrm>
            <a:off x="4114800" y="1219200"/>
            <a:ext cx="4724400"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1. Click on the thumbnail view in order to see all options at once</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70" name="Rectangle 6"/>
          <p:cNvSpPr>
            <a:spLocks noChangeArrowheads="1"/>
          </p:cNvSpPr>
          <p:nvPr/>
        </p:nvSpPr>
        <p:spPr bwMode="auto">
          <a:xfrm>
            <a:off x="304800" y="1905000"/>
            <a:ext cx="47244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tab pos="176213" algn="l"/>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The red frame around the button on your board will</a:t>
            </a:r>
            <a:r>
              <a:rPr kumimoji="0" lang="en-US" sz="1400" b="0" i="0" u="none" strike="noStrike" cap="none" normalizeH="0" dirty="0" smtClean="0">
                <a:ln>
                  <a:noFill/>
                </a:ln>
                <a:solidFill>
                  <a:schemeClr val="tx1"/>
                </a:solidFill>
                <a:effectLst/>
                <a:latin typeface="Comic Sans MS" pitchFamily="66" charset="0"/>
                <a:ea typeface="Times New Roman" pitchFamily="18" charset="0"/>
                <a:cs typeface="Arial" pitchFamily="34" charset="0"/>
              </a:rPr>
              <a:t> </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indicate where the symbol will go.</a:t>
            </a:r>
          </a:p>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endParaRPr lang="en-US" sz="1400" dirty="0" smtClean="0">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Once you press ‘enter’ the symbol will be placed in the red framed button,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The red frame then moves one button to the right.</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US" sz="1400" dirty="0" smtClean="0">
              <a:latin typeface="Comic Sans MS" pitchFamily="66"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If you wish to choose a different button to work with, simply click on the desired button and it will be highlighted in red, Then press enter and again the red frame will move one to the right.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*TRICK* When in the thumbnail view, if you click on a symbol it will close your thumbnail view, but if you RIGHT click on a symbol in thumbnail view, the thumbnail view stays open</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Category Search</a:t>
            </a:r>
            <a:endParaRPr lang="en-US" dirty="0"/>
          </a:p>
        </p:txBody>
      </p:sp>
      <p:pic>
        <p:nvPicPr>
          <p:cNvPr id="10241" name="Picture 1"/>
          <p:cNvPicPr>
            <a:picLocks noGrp="1" noChangeAspect="1" noChangeArrowheads="1"/>
          </p:cNvPicPr>
          <p:nvPr>
            <p:ph idx="1"/>
          </p:nvPr>
        </p:nvPicPr>
        <p:blipFill>
          <a:blip r:embed="rId2"/>
          <a:srcRect/>
          <a:stretch>
            <a:fillRect/>
          </a:stretch>
        </p:blipFill>
        <p:spPr bwMode="auto">
          <a:xfrm>
            <a:off x="5029200" y="1981200"/>
            <a:ext cx="3943350" cy="3657600"/>
          </a:xfrm>
          <a:prstGeom prst="rect">
            <a:avLst/>
          </a:prstGeom>
          <a:noFill/>
          <a:ln w="9525">
            <a:noFill/>
            <a:miter lim="800000"/>
            <a:headEnd/>
            <a:tailEnd/>
          </a:ln>
          <a:effectLst/>
        </p:spPr>
      </p:pic>
      <p:sp>
        <p:nvSpPr>
          <p:cNvPr id="1024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242" name="Line 2"/>
          <p:cNvSpPr>
            <a:spLocks noChangeShapeType="1"/>
          </p:cNvSpPr>
          <p:nvPr/>
        </p:nvSpPr>
        <p:spPr bwMode="auto">
          <a:xfrm>
            <a:off x="2971800" y="3276600"/>
            <a:ext cx="5257800" cy="2286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10244" name="Rectangle 4"/>
          <p:cNvSpPr>
            <a:spLocks noChangeArrowheads="1"/>
          </p:cNvSpPr>
          <p:nvPr/>
        </p:nvSpPr>
        <p:spPr bwMode="auto">
          <a:xfrm>
            <a:off x="228600" y="3124200"/>
            <a:ext cx="46482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“Category search”</a:t>
            </a:r>
          </a:p>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endParaRPr lang="en-US" dirty="0" smtClean="0">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You can choose to view specific           categories. </a:t>
            </a:r>
            <a:endParaRPr lang="en-US" dirty="0" smtClean="0">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US" dirty="0" smtClean="0">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lang="en-US" dirty="0" smtClean="0">
                <a:latin typeface="Comic Sans MS" pitchFamily="66" charset="0"/>
                <a:ea typeface="Times New Roman" pitchFamily="18" charset="0"/>
                <a:cs typeface="Times New Roman" pitchFamily="18" charset="0"/>
              </a:rPr>
              <a:t>T</a:t>
            </a: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hen you can use the right click feature in the thumbnail view to choose which symbol you want on your board and in what order.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Search Parameters</a:t>
            </a:r>
            <a:endParaRPr lang="en-US" dirty="0"/>
          </a:p>
        </p:txBody>
      </p:sp>
      <p:pic>
        <p:nvPicPr>
          <p:cNvPr id="9217" name="Picture 1"/>
          <p:cNvPicPr>
            <a:picLocks noGrp="1" noChangeAspect="1" noChangeArrowheads="1"/>
          </p:cNvPicPr>
          <p:nvPr>
            <p:ph idx="1"/>
          </p:nvPr>
        </p:nvPicPr>
        <p:blipFill>
          <a:blip r:embed="rId2"/>
          <a:srcRect/>
          <a:stretch>
            <a:fillRect/>
          </a:stretch>
        </p:blipFill>
        <p:spPr bwMode="auto">
          <a:xfrm>
            <a:off x="4953000" y="2438400"/>
            <a:ext cx="3409950" cy="1905000"/>
          </a:xfrm>
          <a:prstGeom prst="rect">
            <a:avLst/>
          </a:prstGeom>
          <a:noFill/>
          <a:ln w="9525">
            <a:noFill/>
            <a:miter lim="800000"/>
            <a:headEnd/>
            <a:tailEnd/>
          </a:ln>
          <a:effectLst/>
        </p:spPr>
      </p:pic>
      <p:sp>
        <p:nvSpPr>
          <p:cNvPr id="9218" name="Line 2"/>
          <p:cNvSpPr>
            <a:spLocks noChangeShapeType="1"/>
          </p:cNvSpPr>
          <p:nvPr/>
        </p:nvSpPr>
        <p:spPr bwMode="auto">
          <a:xfrm flipV="1">
            <a:off x="4114800" y="3200400"/>
            <a:ext cx="3581400" cy="16002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9219" name="Line 3"/>
          <p:cNvSpPr>
            <a:spLocks noChangeShapeType="1"/>
          </p:cNvSpPr>
          <p:nvPr/>
        </p:nvSpPr>
        <p:spPr bwMode="auto">
          <a:xfrm flipV="1">
            <a:off x="4191000" y="3276600"/>
            <a:ext cx="2552700" cy="21336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922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9221" name="Rectangle 5"/>
          <p:cNvSpPr>
            <a:spLocks noChangeArrowheads="1"/>
          </p:cNvSpPr>
          <p:nvPr/>
        </p:nvSpPr>
        <p:spPr bwMode="auto">
          <a:xfrm>
            <a:off x="228600" y="2514600"/>
            <a:ext cx="4572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This specifies how you search for the term you entered.</a:t>
            </a:r>
          </a:p>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endPar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By default BM will look for the term anywhere in the symbol (i.e. “is” is located in 228 symbols anywhere in the word).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US" dirty="0" smtClean="0">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You can search for a word as a term (in and of itself) or search at the beginning of the word (consonant cluster).</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Picture Frame</a:t>
            </a:r>
            <a:endParaRPr lang="en-US" dirty="0"/>
          </a:p>
        </p:txBody>
      </p:sp>
      <p:pic>
        <p:nvPicPr>
          <p:cNvPr id="8193" name="Picture 1"/>
          <p:cNvPicPr>
            <a:picLocks noGrp="1" noChangeAspect="1" noChangeArrowheads="1"/>
          </p:cNvPicPr>
          <p:nvPr>
            <p:ph idx="1"/>
          </p:nvPr>
        </p:nvPicPr>
        <p:blipFill>
          <a:blip r:embed="rId2"/>
          <a:srcRect/>
          <a:stretch>
            <a:fillRect/>
          </a:stretch>
        </p:blipFill>
        <p:spPr bwMode="auto">
          <a:xfrm>
            <a:off x="4267200" y="1752600"/>
            <a:ext cx="4619625" cy="4295775"/>
          </a:xfrm>
          <a:prstGeom prst="rect">
            <a:avLst/>
          </a:prstGeom>
          <a:noFill/>
          <a:ln w="9525">
            <a:noFill/>
            <a:miter lim="800000"/>
            <a:headEnd/>
            <a:tailEnd/>
          </a:ln>
          <a:effectLst/>
        </p:spPr>
      </p:pic>
      <p:sp>
        <p:nvSpPr>
          <p:cNvPr id="8196" name="Rectangle 4"/>
          <p:cNvSpPr>
            <a:spLocks noChangeArrowheads="1"/>
          </p:cNvSpPr>
          <p:nvPr/>
        </p:nvSpPr>
        <p:spPr bwMode="auto">
          <a:xfrm>
            <a:off x="0" y="1752600"/>
            <a:ext cx="4114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lang="en-US" dirty="0" smtClean="0">
                <a:latin typeface="Comic Sans MS" pitchFamily="66" charset="0"/>
                <a:ea typeface="Times New Roman" pitchFamily="18" charset="0"/>
                <a:cs typeface="Times New Roman" pitchFamily="18" charset="0"/>
              </a:rPr>
              <a:t>This is located to the right of the categories.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US" dirty="0" smtClean="0">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US" dirty="0" smtClean="0">
              <a:latin typeface="Comic Sans MS" pitchFamily="66" charset="0"/>
              <a:ea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lang="en-US" dirty="0" smtClean="0">
                <a:latin typeface="Comic Sans MS" pitchFamily="66" charset="0"/>
                <a:ea typeface="Times New Roman" pitchFamily="18" charset="0"/>
                <a:cs typeface="Times New Roman" pitchFamily="18" charset="0"/>
              </a:rPr>
              <a:t>H</a:t>
            </a: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ere you can add a name to a symbol by typing the new text and hitting “add a name” (i.e. if you have a favorite restaurant and you want the symbol to name your favorite restaurant), then in the future when you type your favorite restaurant, it will come up</a:t>
            </a: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Arial" pitchFamily="34" charset="0"/>
              <a:ea typeface="Times New Roman" pitchFamily="18" charset="0"/>
              <a:cs typeface="Arial" pitchFamily="34" charset="0"/>
            </a:endParaRPr>
          </a:p>
        </p:txBody>
      </p:sp>
      <p:sp>
        <p:nvSpPr>
          <p:cNvPr id="8" name="Oval 7"/>
          <p:cNvSpPr/>
          <p:nvPr/>
        </p:nvSpPr>
        <p:spPr>
          <a:xfrm>
            <a:off x="4495800" y="4343400"/>
            <a:ext cx="10668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Changing a Label</a:t>
            </a:r>
            <a:endParaRPr lang="en-US" dirty="0"/>
          </a:p>
        </p:txBody>
      </p:sp>
      <p:pic>
        <p:nvPicPr>
          <p:cNvPr id="7169" name="Picture 1"/>
          <p:cNvPicPr>
            <a:picLocks noGrp="1" noChangeAspect="1" noChangeArrowheads="1"/>
          </p:cNvPicPr>
          <p:nvPr>
            <p:ph idx="1"/>
          </p:nvPr>
        </p:nvPicPr>
        <p:blipFill>
          <a:blip r:embed="rId2"/>
          <a:srcRect/>
          <a:stretch>
            <a:fillRect/>
          </a:stretch>
        </p:blipFill>
        <p:spPr bwMode="auto">
          <a:xfrm>
            <a:off x="4343400" y="1371600"/>
            <a:ext cx="3390900" cy="2971800"/>
          </a:xfrm>
          <a:prstGeom prst="rect">
            <a:avLst/>
          </a:prstGeom>
          <a:noFill/>
          <a:ln w="9525">
            <a:noFill/>
            <a:miter lim="800000"/>
            <a:headEnd/>
            <a:tailEnd/>
          </a:ln>
          <a:effectLst/>
        </p:spPr>
      </p:pic>
      <p:sp>
        <p:nvSpPr>
          <p:cNvPr id="717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172" name="Rectangle 4"/>
          <p:cNvSpPr>
            <a:spLocks noChangeArrowheads="1"/>
          </p:cNvSpPr>
          <p:nvPr/>
        </p:nvSpPr>
        <p:spPr bwMode="auto">
          <a:xfrm>
            <a:off x="533400" y="1600200"/>
            <a:ext cx="32766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On the symbol finder-you can simply type the new label at the bottom in the text box.</a:t>
            </a:r>
            <a:r>
              <a:rPr kumimoji="0" lang="en-US" b="0" i="0" u="none" strike="noStrike" cap="none" normalizeH="0" dirty="0" smtClean="0">
                <a:ln>
                  <a:noFill/>
                </a:ln>
                <a:solidFill>
                  <a:schemeClr val="tx1"/>
                </a:solidFill>
                <a:effectLst/>
                <a:latin typeface="Comic Sans MS" pitchFamily="66" charset="0"/>
                <a:ea typeface="Times New Roman" pitchFamily="18" charset="0"/>
                <a:cs typeface="Arial" pitchFamily="34" charset="0"/>
              </a:rPr>
              <a:t> </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lang="en-US" dirty="0" smtClean="0">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b="0" i="0" u="none" strike="noStrike" cap="none" normalizeH="0" dirty="0" smtClean="0">
              <a:ln>
                <a:noFill/>
              </a:ln>
              <a:solidFill>
                <a:schemeClr val="tx1"/>
              </a:solidFill>
              <a:effectLst/>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lang="en-US" dirty="0" smtClean="0">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b="0" i="0" u="none" strike="noStrike" cap="none" normalizeH="0" dirty="0" smtClean="0">
              <a:ln>
                <a:noFill/>
              </a:ln>
              <a:solidFill>
                <a:schemeClr val="tx1"/>
              </a:solidFill>
              <a:effectLst/>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lang="en-US" dirty="0" smtClean="0">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endParaRPr kumimoji="0" lang="en-US" b="0" i="0" u="none" strike="noStrike" cap="none" normalizeH="0" dirty="0" smtClean="0">
              <a:ln>
                <a:noFill/>
              </a:ln>
              <a:solidFill>
                <a:schemeClr val="tx1"/>
              </a:solidFill>
              <a:effectLst/>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baseline="0" dirty="0" smtClean="0">
                <a:latin typeface="Comic Sans MS" pitchFamily="66" charset="0"/>
                <a:ea typeface="Times New Roman" pitchFamily="18" charset="0"/>
                <a:cs typeface="Arial" pitchFamily="34" charset="0"/>
              </a:rPr>
              <a:t>After</a:t>
            </a:r>
            <a:r>
              <a:rPr lang="en-US" dirty="0" smtClean="0">
                <a:latin typeface="Comic Sans MS" pitchFamily="66" charset="0"/>
                <a:ea typeface="Times New Roman" pitchFamily="18" charset="0"/>
                <a:cs typeface="Arial" pitchFamily="34" charset="0"/>
              </a:rPr>
              <a:t> the symbol is in its button, you can grab the text tool “A” and click on the text to change it.</a:t>
            </a:r>
            <a:endPar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p:txBody>
      </p:sp>
      <p:pic>
        <p:nvPicPr>
          <p:cNvPr id="7173" name="Picture 5"/>
          <p:cNvPicPr>
            <a:picLocks noChangeAspect="1" noChangeArrowheads="1"/>
          </p:cNvPicPr>
          <p:nvPr/>
        </p:nvPicPr>
        <p:blipFill>
          <a:blip r:embed="rId3"/>
          <a:srcRect/>
          <a:stretch>
            <a:fillRect/>
          </a:stretch>
        </p:blipFill>
        <p:spPr bwMode="auto">
          <a:xfrm>
            <a:off x="4191000" y="4724400"/>
            <a:ext cx="4667250" cy="819150"/>
          </a:xfrm>
          <a:prstGeom prst="rect">
            <a:avLst/>
          </a:prstGeom>
          <a:noFill/>
          <a:ln w="9525">
            <a:noFill/>
            <a:miter lim="800000"/>
            <a:headEnd/>
            <a:tailEnd/>
          </a:ln>
          <a:effectLst/>
        </p:spPr>
      </p:pic>
      <p:sp>
        <p:nvSpPr>
          <p:cNvPr id="717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2" name="Oval 11"/>
          <p:cNvSpPr/>
          <p:nvPr/>
        </p:nvSpPr>
        <p:spPr>
          <a:xfrm>
            <a:off x="6705600" y="22860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6019800" y="4953000"/>
            <a:ext cx="457200" cy="533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Box</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381000" y="1600200"/>
            <a:ext cx="4410075" cy="3343275"/>
          </a:xfrm>
          <a:prstGeom prst="rect">
            <a:avLst/>
          </a:prstGeom>
          <a:noFill/>
          <a:ln w="9525">
            <a:noFill/>
            <a:miter lim="800000"/>
            <a:headEnd/>
            <a:tailEnd/>
          </a:ln>
          <a:effectLst/>
        </p:spPr>
      </p:pic>
      <p:sp>
        <p:nvSpPr>
          <p:cNvPr id="5" name="Rectangle 4"/>
          <p:cNvSpPr/>
          <p:nvPr/>
        </p:nvSpPr>
        <p:spPr>
          <a:xfrm>
            <a:off x="5029200" y="2362200"/>
            <a:ext cx="3429000" cy="1015663"/>
          </a:xfrm>
          <a:prstGeom prst="rect">
            <a:avLst/>
          </a:prstGeom>
        </p:spPr>
        <p:txBody>
          <a:bodyPr wrap="square">
            <a:spAutoFit/>
          </a:bodyPr>
          <a:lstStyle/>
          <a:p>
            <a:r>
              <a:rPr lang="en-US" sz="2000" dirty="0" smtClean="0"/>
              <a:t>This is located in the lower left hand corner of the symbol finder.</a:t>
            </a:r>
            <a:endParaRPr lang="en-US" sz="2000" dirty="0"/>
          </a:p>
        </p:txBody>
      </p:sp>
      <p:sp>
        <p:nvSpPr>
          <p:cNvPr id="6" name="Oval 5"/>
          <p:cNvSpPr/>
          <p:nvPr/>
        </p:nvSpPr>
        <p:spPr>
          <a:xfrm>
            <a:off x="3276600" y="2971800"/>
            <a:ext cx="8382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 Box:  Language 1 and Language 2</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2057400" y="1371600"/>
            <a:ext cx="6324600" cy="4724400"/>
          </a:xfrm>
          <a:prstGeom prst="rect">
            <a:avLst/>
          </a:prstGeom>
          <a:noFill/>
          <a:ln w="9525">
            <a:noFill/>
            <a:miter lim="800000"/>
            <a:headEnd/>
            <a:tailEnd/>
          </a:ln>
          <a:effectLst/>
        </p:spPr>
      </p:pic>
      <p:sp>
        <p:nvSpPr>
          <p:cNvPr id="2051" name="Line 3"/>
          <p:cNvSpPr>
            <a:spLocks noChangeShapeType="1"/>
          </p:cNvSpPr>
          <p:nvPr/>
        </p:nvSpPr>
        <p:spPr bwMode="auto">
          <a:xfrm>
            <a:off x="648929" y="2300749"/>
            <a:ext cx="1265238" cy="1587"/>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Box:  Change Label Font Size</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381000" y="1295400"/>
            <a:ext cx="6705600" cy="4800600"/>
          </a:xfrm>
          <a:prstGeom prst="rect">
            <a:avLst/>
          </a:prstGeom>
          <a:noFill/>
          <a:ln w="9525">
            <a:noFill/>
            <a:miter lim="800000"/>
            <a:headEnd/>
            <a:tailEnd/>
          </a:ln>
          <a:effectLst/>
        </p:spPr>
      </p:pic>
      <p:cxnSp>
        <p:nvCxnSpPr>
          <p:cNvPr id="7" name="Straight Arrow Connector 6"/>
          <p:cNvCxnSpPr/>
          <p:nvPr/>
        </p:nvCxnSpPr>
        <p:spPr>
          <a:xfrm rot="10800000">
            <a:off x="6705600" y="2362200"/>
            <a:ext cx="1981200" cy="914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Box:  Symbol Color</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914400" y="1447800"/>
            <a:ext cx="7315200" cy="4800600"/>
          </a:xfrm>
          <a:prstGeom prst="rect">
            <a:avLst/>
          </a:prstGeom>
          <a:noFill/>
          <a:ln w="9525">
            <a:noFill/>
            <a:miter lim="800000"/>
            <a:headEnd/>
            <a:tailEnd/>
          </a:ln>
          <a:effectLst/>
        </p:spPr>
      </p:pic>
      <p:sp>
        <p:nvSpPr>
          <p:cNvPr id="5" name="Right Arrow 4"/>
          <p:cNvSpPr/>
          <p:nvPr/>
        </p:nvSpPr>
        <p:spPr>
          <a:xfrm>
            <a:off x="304800" y="4267200"/>
            <a:ext cx="533400" cy="5334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342900" lvl="1" indent="-342900">
              <a:buNone/>
            </a:pPr>
            <a:r>
              <a:rPr lang="en-US" dirty="0" smtClean="0"/>
              <a:t>	Currently </a:t>
            </a:r>
            <a:r>
              <a:rPr lang="en-US" dirty="0"/>
              <a:t>the most recent version of Boardmaker for the PC is 6.1.2 and for the Mac the most recent version is 5.1.  Boardmaker software can be updated on line for free at </a:t>
            </a:r>
            <a:r>
              <a:rPr lang="en-US" u="sng" dirty="0">
                <a:hlinkClick r:id="rId2"/>
              </a:rPr>
              <a:t>www.mayer-johnson.com</a:t>
            </a:r>
            <a:r>
              <a:rPr lang="en-US" dirty="0"/>
              <a:t> .  If you are interested in upgrading your software, upgrades can be purchased through Mayer-Johnson for $99.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 Box:  Label Placement </a:t>
            </a:r>
            <a:br>
              <a:rPr lang="en-US" dirty="0" smtClean="0"/>
            </a:br>
            <a:r>
              <a:rPr lang="en-US" dirty="0" smtClean="0"/>
              <a:t>(top or bottom)</a:t>
            </a: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1219200" y="1752600"/>
            <a:ext cx="6629400" cy="4648200"/>
          </a:xfrm>
          <a:prstGeom prst="rect">
            <a:avLst/>
          </a:prstGeom>
          <a:noFill/>
          <a:ln w="9525">
            <a:noFill/>
            <a:miter lim="800000"/>
            <a:headEnd/>
            <a:tailEnd/>
          </a:ln>
          <a:effectLst/>
        </p:spPr>
      </p:pic>
      <p:sp>
        <p:nvSpPr>
          <p:cNvPr id="5" name="Oval 4"/>
          <p:cNvSpPr/>
          <p:nvPr/>
        </p:nvSpPr>
        <p:spPr>
          <a:xfrm>
            <a:off x="4038600" y="4191000"/>
            <a:ext cx="1447800" cy="1600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Marquee Tool (dotted square)</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3581400" y="1600200"/>
            <a:ext cx="4800600" cy="4191000"/>
          </a:xfrm>
          <a:prstGeom prst="rect">
            <a:avLst/>
          </a:prstGeom>
          <a:noFill/>
          <a:ln w="9525">
            <a:noFill/>
            <a:miter lim="800000"/>
            <a:headEnd/>
            <a:tailEnd/>
          </a:ln>
          <a:effectLst/>
        </p:spPr>
      </p:pic>
      <p:sp>
        <p:nvSpPr>
          <p:cNvPr id="5" name="Oval 4"/>
          <p:cNvSpPr/>
          <p:nvPr/>
        </p:nvSpPr>
        <p:spPr>
          <a:xfrm>
            <a:off x="7391400" y="3505200"/>
            <a:ext cx="7620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04800" y="2362200"/>
            <a:ext cx="3200400" cy="2554545"/>
          </a:xfrm>
          <a:prstGeom prst="rect">
            <a:avLst/>
          </a:prstGeom>
        </p:spPr>
        <p:txBody>
          <a:bodyPr wrap="square">
            <a:spAutoFit/>
          </a:bodyPr>
          <a:lstStyle/>
          <a:p>
            <a:r>
              <a:rPr lang="en-US" sz="2000" dirty="0" smtClean="0"/>
              <a:t>Using the Marquee Tool will allow you to come into the symbol, draw a dotted square around a portion of your symbol, and then click on your button and that portion will appear in the button</a:t>
            </a:r>
            <a:endParaRPr lang="en-US"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Lasso Tool (dotted circle)</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152400" y="1447800"/>
            <a:ext cx="4805363" cy="4419600"/>
          </a:xfrm>
          <a:prstGeom prst="rect">
            <a:avLst/>
          </a:prstGeom>
          <a:noFill/>
          <a:ln w="9525">
            <a:noFill/>
            <a:miter lim="800000"/>
            <a:headEnd/>
            <a:tailEnd/>
          </a:ln>
          <a:effectLst/>
        </p:spPr>
      </p:pic>
      <p:cxnSp>
        <p:nvCxnSpPr>
          <p:cNvPr id="6" name="Straight Arrow Connector 5"/>
          <p:cNvCxnSpPr/>
          <p:nvPr/>
        </p:nvCxnSpPr>
        <p:spPr>
          <a:xfrm rot="5400000" flipH="1" flipV="1">
            <a:off x="2667000" y="4343400"/>
            <a:ext cx="2209800" cy="1600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410200" y="1905000"/>
            <a:ext cx="3200400" cy="1631216"/>
          </a:xfrm>
          <a:prstGeom prst="rect">
            <a:avLst/>
          </a:prstGeom>
        </p:spPr>
        <p:txBody>
          <a:bodyPr wrap="square">
            <a:spAutoFit/>
          </a:bodyPr>
          <a:lstStyle/>
          <a:p>
            <a:r>
              <a:rPr lang="en-US" sz="2000" dirty="0" smtClean="0"/>
              <a:t>This allows you to draw a circle specifically around a portion of a symbol.</a:t>
            </a:r>
          </a:p>
          <a:p>
            <a:endParaRPr lang="en-US" sz="2000" dirty="0" smtClean="0"/>
          </a:p>
          <a:p>
            <a:r>
              <a:rPr lang="en-US" sz="2000" dirty="0" smtClean="0"/>
              <a:t>*This is specific to BM v.6 </a:t>
            </a:r>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Replace/Add Feature</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3700012" y="1600200"/>
            <a:ext cx="4796287" cy="3657600"/>
          </a:xfrm>
          <a:prstGeom prst="rect">
            <a:avLst/>
          </a:prstGeom>
          <a:noFill/>
          <a:ln w="9525">
            <a:solidFill>
              <a:schemeClr val="tx1"/>
            </a:solidFill>
            <a:miter lim="800000"/>
            <a:headEnd/>
            <a:tailEnd/>
          </a:ln>
          <a:effectLst/>
        </p:spPr>
      </p:pic>
      <p:sp>
        <p:nvSpPr>
          <p:cNvPr id="5" name="Rectangle 4"/>
          <p:cNvSpPr/>
          <p:nvPr/>
        </p:nvSpPr>
        <p:spPr>
          <a:xfrm>
            <a:off x="228600" y="2743200"/>
            <a:ext cx="3429000" cy="2246769"/>
          </a:xfrm>
          <a:prstGeom prst="rect">
            <a:avLst/>
          </a:prstGeom>
        </p:spPr>
        <p:txBody>
          <a:bodyPr wrap="square">
            <a:spAutoFit/>
          </a:bodyPr>
          <a:lstStyle/>
          <a:p>
            <a:r>
              <a:rPr lang="en-US" sz="2000" dirty="0" smtClean="0"/>
              <a:t>When you already have a symbol in the button BM will ask you if you want to:</a:t>
            </a:r>
          </a:p>
          <a:p>
            <a:endParaRPr lang="en-US" sz="2000" dirty="0" smtClean="0"/>
          </a:p>
          <a:p>
            <a:r>
              <a:rPr lang="en-US" sz="2000" dirty="0" smtClean="0"/>
              <a:t>“replace” (swap)  </a:t>
            </a:r>
          </a:p>
          <a:p>
            <a:r>
              <a:rPr lang="en-US" sz="2000" dirty="0" smtClean="0"/>
              <a:t>“add to” (more then one)</a:t>
            </a:r>
          </a:p>
          <a:p>
            <a:r>
              <a:rPr lang="en-US" sz="2000" dirty="0" smtClean="0"/>
              <a:t>“cancel” (do nothing)</a:t>
            </a:r>
            <a:endParaRPr lang="en-US"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 File Vertical</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3448114" y="1674923"/>
            <a:ext cx="5238685" cy="3735278"/>
          </a:xfrm>
          <a:prstGeom prst="rect">
            <a:avLst/>
          </a:prstGeom>
          <a:noFill/>
          <a:ln w="9525">
            <a:solidFill>
              <a:schemeClr val="tx1"/>
            </a:solidFill>
            <a:miter lim="800000"/>
            <a:headEnd/>
            <a:tailEnd/>
          </a:ln>
          <a:effectLst/>
        </p:spPr>
      </p:pic>
      <p:sp>
        <p:nvSpPr>
          <p:cNvPr id="5" name="Rectangle 4"/>
          <p:cNvSpPr/>
          <p:nvPr/>
        </p:nvSpPr>
        <p:spPr>
          <a:xfrm>
            <a:off x="609600" y="1905000"/>
            <a:ext cx="2438400" cy="2862322"/>
          </a:xfrm>
          <a:prstGeom prst="rect">
            <a:avLst/>
          </a:prstGeom>
        </p:spPr>
        <p:txBody>
          <a:bodyPr wrap="square">
            <a:spAutoFit/>
          </a:bodyPr>
          <a:lstStyle/>
          <a:p>
            <a:r>
              <a:rPr lang="en-US" sz="2000" dirty="0" smtClean="0"/>
              <a:t>When you are working on several boards at once you can go to “view” and select “file vertical” and then you can choose which board you want to work on and maximize it.</a:t>
            </a:r>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 Tools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Selecting a symbol will highlight that symbol and the paint tools will appear.  The paint tools allow you to:</a:t>
            </a:r>
          </a:p>
          <a:p>
            <a:pPr lvl="1"/>
            <a:r>
              <a:rPr lang="en-US" dirty="0" smtClean="0"/>
              <a:t>“flip” the symbol</a:t>
            </a:r>
          </a:p>
          <a:p>
            <a:pPr lvl="1"/>
            <a:r>
              <a:rPr lang="en-US" dirty="0" smtClean="0"/>
              <a:t>“rotate” the symbol</a:t>
            </a:r>
          </a:p>
          <a:p>
            <a:pPr lvl="1"/>
            <a:r>
              <a:rPr lang="en-US" dirty="0" smtClean="0"/>
              <a:t>“paint and erase” the symbol </a:t>
            </a:r>
          </a:p>
          <a:p>
            <a:pPr lvl="1">
              <a:buNone/>
            </a:pPr>
            <a:endParaRPr lang="en-US" dirty="0" smtClean="0"/>
          </a:p>
          <a:p>
            <a:pPr lvl="1">
              <a:buNone/>
            </a:pPr>
            <a:r>
              <a:rPr lang="en-US" dirty="0" smtClean="0"/>
              <a:t>*Before you use the paint tools you will get a warning from BM, you must hit ‘yes’ to allow BM to convert the symbol to a bit map.  If the image gets too large, it may get distorted especially around the edges.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 Can:  Fill</a:t>
            </a: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3276600" y="1524000"/>
            <a:ext cx="5457825" cy="4015581"/>
          </a:xfrm>
          <a:prstGeom prst="rect">
            <a:avLst/>
          </a:prstGeom>
          <a:noFill/>
          <a:ln w="9525">
            <a:noFill/>
            <a:miter lim="800000"/>
            <a:headEnd/>
            <a:tailEnd/>
          </a:ln>
          <a:effectLst/>
        </p:spPr>
      </p:pic>
      <p:sp>
        <p:nvSpPr>
          <p:cNvPr id="5123" name="Rectangle 3"/>
          <p:cNvSpPr>
            <a:spLocks noChangeArrowheads="1"/>
          </p:cNvSpPr>
          <p:nvPr/>
        </p:nvSpPr>
        <p:spPr bwMode="auto">
          <a:xfrm>
            <a:off x="457200" y="2971800"/>
            <a:ext cx="23622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dirty="0" smtClean="0">
                <a:latin typeface="Comic Sans MS" pitchFamily="66" charset="0"/>
                <a:ea typeface="Times New Roman" pitchFamily="18" charset="0"/>
                <a:cs typeface="Arial" pitchFamily="34" charset="0"/>
              </a:rPr>
              <a:t>P</a:t>
            </a: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aints to the black line of the symbol then stops.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Oval 5"/>
          <p:cNvSpPr/>
          <p:nvPr/>
        </p:nvSpPr>
        <p:spPr>
          <a:xfrm>
            <a:off x="6705600" y="1371600"/>
            <a:ext cx="6858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 Can:  Fill All</a:t>
            </a:r>
            <a:endParaRPr lang="en-US" dirty="0"/>
          </a:p>
        </p:txBody>
      </p:sp>
      <p:pic>
        <p:nvPicPr>
          <p:cNvPr id="19457" name="Picture 1"/>
          <p:cNvPicPr>
            <a:picLocks noGrp="1" noChangeAspect="1" noChangeArrowheads="1"/>
          </p:cNvPicPr>
          <p:nvPr>
            <p:ph idx="1"/>
          </p:nvPr>
        </p:nvPicPr>
        <p:blipFill>
          <a:blip r:embed="rId2"/>
          <a:srcRect/>
          <a:stretch>
            <a:fillRect/>
          </a:stretch>
        </p:blipFill>
        <p:spPr bwMode="auto">
          <a:xfrm>
            <a:off x="457201" y="1676400"/>
            <a:ext cx="4876800" cy="3875881"/>
          </a:xfrm>
          <a:prstGeom prst="rect">
            <a:avLst/>
          </a:prstGeom>
          <a:noFill/>
          <a:ln w="9525">
            <a:noFill/>
            <a:miter lim="800000"/>
            <a:headEnd/>
            <a:tailEnd/>
          </a:ln>
          <a:effectLst/>
        </p:spPr>
      </p:pic>
      <p:sp>
        <p:nvSpPr>
          <p:cNvPr id="19458" name="Rectangle 2"/>
          <p:cNvSpPr>
            <a:spLocks noChangeArrowheads="1"/>
          </p:cNvSpPr>
          <p:nvPr/>
        </p:nvSpPr>
        <p:spPr bwMode="auto">
          <a:xfrm>
            <a:off x="5715000" y="2362200"/>
            <a:ext cx="2895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Paints everything that is the same color.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Oval 4"/>
          <p:cNvSpPr/>
          <p:nvPr/>
        </p:nvSpPr>
        <p:spPr>
          <a:xfrm>
            <a:off x="2362200" y="1676400"/>
            <a:ext cx="533400" cy="762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Tools</a:t>
            </a:r>
            <a:endParaRPr lang="en-US" dirty="0"/>
          </a:p>
        </p:txBody>
      </p:sp>
      <p:sp>
        <p:nvSpPr>
          <p:cNvPr id="3" name="Content Placeholder 2"/>
          <p:cNvSpPr>
            <a:spLocks noGrp="1"/>
          </p:cNvSpPr>
          <p:nvPr>
            <p:ph idx="1"/>
          </p:nvPr>
        </p:nvSpPr>
        <p:spPr/>
        <p:txBody>
          <a:bodyPr/>
          <a:lstStyle/>
          <a:p>
            <a:r>
              <a:rPr lang="en-US" dirty="0" smtClean="0"/>
              <a:t>Be careful when coloring your boards, it is important that the color has a purpose or has meaning for the student.  Too much color can be distracting.</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Color</a:t>
            </a:r>
            <a:endParaRPr lang="en-US" dirty="0"/>
          </a:p>
        </p:txBody>
      </p:sp>
      <p:pic>
        <p:nvPicPr>
          <p:cNvPr id="17409" name="Picture 1"/>
          <p:cNvPicPr>
            <a:picLocks noGrp="1" noChangeAspect="1" noChangeArrowheads="1"/>
          </p:cNvPicPr>
          <p:nvPr>
            <p:ph idx="1"/>
          </p:nvPr>
        </p:nvPicPr>
        <p:blipFill>
          <a:blip r:embed="rId2"/>
          <a:srcRect/>
          <a:stretch>
            <a:fillRect/>
          </a:stretch>
        </p:blipFill>
        <p:spPr bwMode="auto">
          <a:xfrm>
            <a:off x="3657600" y="1752600"/>
            <a:ext cx="5105400" cy="3834606"/>
          </a:xfrm>
          <a:prstGeom prst="rect">
            <a:avLst/>
          </a:prstGeom>
          <a:noFill/>
          <a:ln w="9525">
            <a:noFill/>
            <a:miter lim="800000"/>
            <a:headEnd/>
            <a:tailEnd/>
          </a:ln>
          <a:effectLst/>
        </p:spPr>
      </p:pic>
      <p:sp>
        <p:nvSpPr>
          <p:cNvPr id="5" name="Rectangle 4"/>
          <p:cNvSpPr/>
          <p:nvPr/>
        </p:nvSpPr>
        <p:spPr>
          <a:xfrm>
            <a:off x="533400" y="1981200"/>
            <a:ext cx="2362200" cy="1631216"/>
          </a:xfrm>
          <a:prstGeom prst="rect">
            <a:avLst/>
          </a:prstGeom>
        </p:spPr>
        <p:txBody>
          <a:bodyPr wrap="square">
            <a:spAutoFit/>
          </a:bodyPr>
          <a:lstStyle/>
          <a:p>
            <a:r>
              <a:rPr lang="en-US" sz="2000" dirty="0" smtClean="0"/>
              <a:t>The word at the top of the color tool, it will tell you where you are about to add color</a:t>
            </a:r>
            <a:endParaRPr lang="en-US" sz="2000" dirty="0"/>
          </a:p>
        </p:txBody>
      </p:sp>
      <p:cxnSp>
        <p:nvCxnSpPr>
          <p:cNvPr id="7" name="Straight Arrow Connector 6"/>
          <p:cNvCxnSpPr/>
          <p:nvPr/>
        </p:nvCxnSpPr>
        <p:spPr>
          <a:xfrm rot="5400000">
            <a:off x="6172994" y="1294606"/>
            <a:ext cx="1524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Boardmaker Family</a:t>
            </a:r>
            <a:endParaRPr lang="en-US" dirty="0"/>
          </a:p>
        </p:txBody>
      </p:sp>
      <p:sp>
        <p:nvSpPr>
          <p:cNvPr id="3" name="Content Placeholder 2"/>
          <p:cNvSpPr>
            <a:spLocks noGrp="1"/>
          </p:cNvSpPr>
          <p:nvPr>
            <p:ph idx="1"/>
          </p:nvPr>
        </p:nvSpPr>
        <p:spPr/>
        <p:txBody>
          <a:bodyPr>
            <a:normAutofit fontScale="77500" lnSpcReduction="20000"/>
          </a:bodyPr>
          <a:lstStyle/>
          <a:p>
            <a:pPr lvl="1"/>
            <a:r>
              <a:rPr lang="en-US" u="sng" dirty="0"/>
              <a:t>Boardmaker</a:t>
            </a:r>
            <a:r>
              <a:rPr lang="en-US" dirty="0"/>
              <a:t> is the software program used to create </a:t>
            </a:r>
            <a:r>
              <a:rPr lang="en-US" b="1" dirty="0"/>
              <a:t>printed</a:t>
            </a:r>
            <a:r>
              <a:rPr lang="en-US" dirty="0"/>
              <a:t> symbol-based communication and educational materials.   </a:t>
            </a:r>
          </a:p>
          <a:p>
            <a:pPr lvl="1"/>
            <a:r>
              <a:rPr lang="en-US" u="sng" dirty="0"/>
              <a:t>Boardmaker +</a:t>
            </a:r>
            <a:r>
              <a:rPr lang="en-US" dirty="0"/>
              <a:t> allows you to bring the static BM activities to life with on screen talking activities.  This is an interactive student-learning and speaking tool.  </a:t>
            </a:r>
          </a:p>
          <a:p>
            <a:pPr lvl="1"/>
            <a:r>
              <a:rPr lang="en-US" u="sng" dirty="0"/>
              <a:t>Boardmaker with Speaking Dynamically Pro</a:t>
            </a:r>
            <a:r>
              <a:rPr lang="en-US" dirty="0"/>
              <a:t> is for the power users and high level AAC needs.  This software program supports word prediction, abbreviation expansion and additional voice options, plus all of the capabilities of BM and BM+.  </a:t>
            </a:r>
            <a:endParaRPr lang="en-US" dirty="0" smtClean="0"/>
          </a:p>
          <a:p>
            <a:pPr lvl="1"/>
            <a:r>
              <a:rPr lang="en-US" u="sng" dirty="0" smtClean="0"/>
              <a:t>Boardmaker Studio </a:t>
            </a:r>
            <a:r>
              <a:rPr lang="en-US" dirty="0" smtClean="0"/>
              <a:t>delivers favorites from all of the Boardmaker software family features, it comes equipped with hundreds of time saving Templates and so much more!</a:t>
            </a:r>
            <a:endParaRPr lang="en-US" u="sng" dirty="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Button/Border Color</a:t>
            </a:r>
            <a:endParaRPr lang="en-US" dirty="0"/>
          </a:p>
        </p:txBody>
      </p:sp>
      <p:pic>
        <p:nvPicPr>
          <p:cNvPr id="16385" name="Picture 1"/>
          <p:cNvPicPr>
            <a:picLocks noGrp="1" noChangeAspect="1" noChangeArrowheads="1"/>
          </p:cNvPicPr>
          <p:nvPr>
            <p:ph idx="1"/>
          </p:nvPr>
        </p:nvPicPr>
        <p:blipFill>
          <a:blip r:embed="rId2"/>
          <a:srcRect/>
          <a:stretch>
            <a:fillRect/>
          </a:stretch>
        </p:blipFill>
        <p:spPr bwMode="auto">
          <a:xfrm>
            <a:off x="4114800" y="1905000"/>
            <a:ext cx="4495800" cy="3581399"/>
          </a:xfrm>
          <a:prstGeom prst="rect">
            <a:avLst/>
          </a:prstGeom>
          <a:noFill/>
          <a:ln w="9525">
            <a:noFill/>
            <a:miter lim="800000"/>
            <a:headEnd/>
            <a:tailEnd/>
          </a:ln>
          <a:effectLst/>
        </p:spPr>
      </p:pic>
      <p:sp>
        <p:nvSpPr>
          <p:cNvPr id="5" name="Rectangle 4"/>
          <p:cNvSpPr/>
          <p:nvPr/>
        </p:nvSpPr>
        <p:spPr>
          <a:xfrm>
            <a:off x="609600" y="2438400"/>
            <a:ext cx="2971800" cy="1938992"/>
          </a:xfrm>
          <a:prstGeom prst="rect">
            <a:avLst/>
          </a:prstGeom>
        </p:spPr>
        <p:txBody>
          <a:bodyPr wrap="square">
            <a:spAutoFit/>
          </a:bodyPr>
          <a:lstStyle/>
          <a:p>
            <a:r>
              <a:rPr lang="en-US" sz="2000" dirty="0" smtClean="0"/>
              <a:t>First have the button selected that you wish to color, then be sure that you are coloring the button or border accordingly</a:t>
            </a:r>
            <a:endParaRPr lang="en-US" sz="2000" dirty="0"/>
          </a:p>
        </p:txBody>
      </p:sp>
      <p:sp>
        <p:nvSpPr>
          <p:cNvPr id="6" name="Oval 5"/>
          <p:cNvSpPr/>
          <p:nvPr/>
        </p:nvSpPr>
        <p:spPr>
          <a:xfrm>
            <a:off x="5715000" y="1752600"/>
            <a:ext cx="28956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Thickness Tool</a:t>
            </a:r>
            <a:endParaRPr lang="en-US" dirty="0"/>
          </a:p>
        </p:txBody>
      </p:sp>
      <p:pic>
        <p:nvPicPr>
          <p:cNvPr id="15361" name="Picture 1"/>
          <p:cNvPicPr>
            <a:picLocks noGrp="1" noChangeAspect="1" noChangeArrowheads="1"/>
          </p:cNvPicPr>
          <p:nvPr>
            <p:ph idx="1"/>
          </p:nvPr>
        </p:nvPicPr>
        <p:blipFill>
          <a:blip r:embed="rId2"/>
          <a:srcRect/>
          <a:stretch>
            <a:fillRect/>
          </a:stretch>
        </p:blipFill>
        <p:spPr bwMode="auto">
          <a:xfrm>
            <a:off x="609600" y="1828800"/>
            <a:ext cx="4114799" cy="3581400"/>
          </a:xfrm>
          <a:prstGeom prst="rect">
            <a:avLst/>
          </a:prstGeom>
          <a:noFill/>
          <a:ln w="9525">
            <a:noFill/>
            <a:miter lim="800000"/>
            <a:headEnd/>
            <a:tailEnd/>
          </a:ln>
          <a:effectLst/>
        </p:spPr>
      </p:pic>
      <p:sp>
        <p:nvSpPr>
          <p:cNvPr id="5" name="Rectangle 4"/>
          <p:cNvSpPr/>
          <p:nvPr/>
        </p:nvSpPr>
        <p:spPr>
          <a:xfrm>
            <a:off x="5638800" y="2286000"/>
            <a:ext cx="2667000" cy="1323439"/>
          </a:xfrm>
          <a:prstGeom prst="rect">
            <a:avLst/>
          </a:prstGeom>
        </p:spPr>
        <p:txBody>
          <a:bodyPr wrap="square">
            <a:spAutoFit/>
          </a:bodyPr>
          <a:lstStyle/>
          <a:p>
            <a:r>
              <a:rPr lang="en-US" sz="2000" dirty="0" smtClean="0"/>
              <a:t>Select the button you would like to adapt and then select the line thickness tool</a:t>
            </a:r>
            <a:endParaRPr lang="en-US"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Corner of Button Tool</a:t>
            </a:r>
            <a:endParaRPr lang="en-US" dirty="0"/>
          </a:p>
        </p:txBody>
      </p:sp>
      <p:pic>
        <p:nvPicPr>
          <p:cNvPr id="14337" name="Picture 1"/>
          <p:cNvPicPr>
            <a:picLocks noGrp="1" noChangeAspect="1" noChangeArrowheads="1"/>
          </p:cNvPicPr>
          <p:nvPr>
            <p:ph idx="1"/>
          </p:nvPr>
        </p:nvPicPr>
        <p:blipFill>
          <a:blip r:embed="rId2"/>
          <a:srcRect/>
          <a:stretch>
            <a:fillRect/>
          </a:stretch>
        </p:blipFill>
        <p:spPr bwMode="auto">
          <a:xfrm>
            <a:off x="3505200" y="1828800"/>
            <a:ext cx="4770350" cy="3962400"/>
          </a:xfrm>
          <a:prstGeom prst="rect">
            <a:avLst/>
          </a:prstGeom>
          <a:noFill/>
          <a:ln w="9525">
            <a:noFill/>
            <a:miter lim="800000"/>
            <a:headEnd/>
            <a:tailEnd/>
          </a:ln>
          <a:effectLst/>
        </p:spPr>
      </p:pic>
      <p:sp>
        <p:nvSpPr>
          <p:cNvPr id="5" name="Rectangle 4"/>
          <p:cNvSpPr/>
          <p:nvPr/>
        </p:nvSpPr>
        <p:spPr>
          <a:xfrm>
            <a:off x="685800" y="2819400"/>
            <a:ext cx="2209800" cy="1631216"/>
          </a:xfrm>
          <a:prstGeom prst="rect">
            <a:avLst/>
          </a:prstGeom>
        </p:spPr>
        <p:txBody>
          <a:bodyPr wrap="square">
            <a:spAutoFit/>
          </a:bodyPr>
          <a:lstStyle/>
          <a:p>
            <a:r>
              <a:rPr lang="en-US" sz="2000" dirty="0" smtClean="0"/>
              <a:t>Select the button you would like to adapt and then select the corner of the button tool</a:t>
            </a:r>
            <a:endParaRPr 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 Dropper Tool</a:t>
            </a:r>
            <a:endParaRPr lang="en-US" dirty="0"/>
          </a:p>
        </p:txBody>
      </p:sp>
      <p:pic>
        <p:nvPicPr>
          <p:cNvPr id="13313" name="Picture 1"/>
          <p:cNvPicPr>
            <a:picLocks noGrp="1" noChangeAspect="1" noChangeArrowheads="1"/>
          </p:cNvPicPr>
          <p:nvPr>
            <p:ph idx="1"/>
          </p:nvPr>
        </p:nvPicPr>
        <p:blipFill>
          <a:blip r:embed="rId2"/>
          <a:srcRect/>
          <a:stretch>
            <a:fillRect/>
          </a:stretch>
        </p:blipFill>
        <p:spPr bwMode="auto">
          <a:xfrm>
            <a:off x="2438400" y="1676400"/>
            <a:ext cx="4486275" cy="3209925"/>
          </a:xfrm>
          <a:prstGeom prst="rect">
            <a:avLst/>
          </a:prstGeom>
          <a:noFill/>
          <a:ln w="9525">
            <a:noFill/>
            <a:miter lim="800000"/>
            <a:headEnd/>
            <a:tailEnd/>
          </a:ln>
          <a:effectLst/>
        </p:spPr>
      </p:pic>
      <p:sp>
        <p:nvSpPr>
          <p:cNvPr id="5" name="Rectangle 4"/>
          <p:cNvSpPr/>
          <p:nvPr/>
        </p:nvSpPr>
        <p:spPr>
          <a:xfrm>
            <a:off x="1066800" y="5105400"/>
            <a:ext cx="7391400" cy="1631216"/>
          </a:xfrm>
          <a:prstGeom prst="rect">
            <a:avLst/>
          </a:prstGeom>
        </p:spPr>
        <p:txBody>
          <a:bodyPr wrap="square">
            <a:spAutoFit/>
          </a:bodyPr>
          <a:lstStyle/>
          <a:p>
            <a:r>
              <a:rPr lang="en-US" sz="2000" dirty="0" smtClean="0"/>
              <a:t>This is under the color tool, grab the eye dropper and it will change either the border or the button a color to match any color on the symbol.</a:t>
            </a:r>
          </a:p>
          <a:p>
            <a:endParaRPr lang="en-US" sz="2000" dirty="0" smtClean="0"/>
          </a:p>
          <a:p>
            <a:r>
              <a:rPr lang="en-US" sz="2000" dirty="0" smtClean="0"/>
              <a:t>* This is specific to BM V.6</a:t>
            </a:r>
            <a:endParaRPr lang="en-US" sz="2000" dirty="0"/>
          </a:p>
        </p:txBody>
      </p:sp>
      <p:cxnSp>
        <p:nvCxnSpPr>
          <p:cNvPr id="8" name="Straight Arrow Connector 7"/>
          <p:cNvCxnSpPr/>
          <p:nvPr/>
        </p:nvCxnSpPr>
        <p:spPr>
          <a:xfrm rot="16200000" flipV="1">
            <a:off x="5638800" y="4267200"/>
            <a:ext cx="1219200" cy="457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Tool “A”</a:t>
            </a:r>
            <a:endParaRPr lang="en-US" dirty="0"/>
          </a:p>
        </p:txBody>
      </p:sp>
      <p:sp>
        <p:nvSpPr>
          <p:cNvPr id="3" name="Content Placeholder 2"/>
          <p:cNvSpPr>
            <a:spLocks noGrp="1"/>
          </p:cNvSpPr>
          <p:nvPr>
            <p:ph idx="1"/>
          </p:nvPr>
        </p:nvSpPr>
        <p:spPr/>
        <p:txBody>
          <a:bodyPr/>
          <a:lstStyle/>
          <a:p>
            <a:r>
              <a:rPr lang="en-US" dirty="0" smtClean="0"/>
              <a:t>The Text Tool will allow you to type anywhere in the button.  Just place the curser where you would like the text to appear.</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Box</a:t>
            </a:r>
            <a:endParaRPr lang="en-US" dirty="0"/>
          </a:p>
        </p:txBody>
      </p:sp>
      <p:sp>
        <p:nvSpPr>
          <p:cNvPr id="3" name="Content Placeholder 2"/>
          <p:cNvSpPr>
            <a:spLocks noGrp="1"/>
          </p:cNvSpPr>
          <p:nvPr>
            <p:ph idx="1"/>
          </p:nvPr>
        </p:nvSpPr>
        <p:spPr/>
        <p:txBody>
          <a:bodyPr>
            <a:normAutofit/>
          </a:bodyPr>
          <a:lstStyle/>
          <a:p>
            <a:pPr>
              <a:buNone/>
            </a:pPr>
            <a:r>
              <a:rPr lang="en-US" sz="2000" dirty="0" smtClean="0"/>
              <a:t>If you create a “text box” you can drag the text box wherever you would like.</a:t>
            </a:r>
            <a:endParaRPr lang="en-US" sz="2000" dirty="0"/>
          </a:p>
        </p:txBody>
      </p:sp>
      <p:pic>
        <p:nvPicPr>
          <p:cNvPr id="11265" name="Picture 1"/>
          <p:cNvPicPr>
            <a:picLocks noChangeAspect="1" noChangeArrowheads="1"/>
          </p:cNvPicPr>
          <p:nvPr/>
        </p:nvPicPr>
        <p:blipFill>
          <a:blip r:embed="rId2"/>
          <a:srcRect/>
          <a:stretch>
            <a:fillRect/>
          </a:stretch>
        </p:blipFill>
        <p:spPr bwMode="auto">
          <a:xfrm>
            <a:off x="2209800" y="2362200"/>
            <a:ext cx="5219700" cy="3343275"/>
          </a:xfrm>
          <a:prstGeom prst="rect">
            <a:avLst/>
          </a:prstGeom>
          <a:noFill/>
          <a:ln w="9525">
            <a:noFill/>
            <a:miter lim="800000"/>
            <a:headEnd/>
            <a:tailEnd/>
          </a:ln>
          <a:effectLst/>
        </p:spPr>
      </p:pic>
      <p:sp>
        <p:nvSpPr>
          <p:cNvPr id="5" name="Oval 4"/>
          <p:cNvSpPr/>
          <p:nvPr/>
        </p:nvSpPr>
        <p:spPr>
          <a:xfrm>
            <a:off x="5334000" y="3810000"/>
            <a:ext cx="1066800" cy="609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 Size of the Font</a:t>
            </a:r>
            <a:endParaRPr lang="en-US" dirty="0"/>
          </a:p>
        </p:txBody>
      </p:sp>
      <p:pic>
        <p:nvPicPr>
          <p:cNvPr id="10241" name="Picture 1"/>
          <p:cNvPicPr>
            <a:picLocks noGrp="1" noChangeAspect="1" noChangeArrowheads="1"/>
          </p:cNvPicPr>
          <p:nvPr>
            <p:ph idx="1"/>
          </p:nvPr>
        </p:nvPicPr>
        <p:blipFill>
          <a:blip r:embed="rId2"/>
          <a:srcRect/>
          <a:stretch>
            <a:fillRect/>
          </a:stretch>
        </p:blipFill>
        <p:spPr bwMode="auto">
          <a:xfrm>
            <a:off x="457200" y="1828800"/>
            <a:ext cx="4194970" cy="990600"/>
          </a:xfrm>
          <a:prstGeom prst="rect">
            <a:avLst/>
          </a:prstGeom>
          <a:noFill/>
          <a:ln w="9525">
            <a:noFill/>
            <a:miter lim="800000"/>
            <a:headEnd/>
            <a:tailEnd/>
          </a:ln>
          <a:effectLst/>
        </p:spPr>
      </p:pic>
      <p:sp>
        <p:nvSpPr>
          <p:cNvPr id="10242" name="Rectangle 2"/>
          <p:cNvSpPr>
            <a:spLocks noChangeArrowheads="1"/>
          </p:cNvSpPr>
          <p:nvPr/>
        </p:nvSpPr>
        <p:spPr bwMode="auto">
          <a:xfrm>
            <a:off x="457200" y="2895600"/>
            <a:ext cx="4191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Go to ‘text’ at the top of the tool bar and change the size of the highlighted text.</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lang="en-US" sz="2000" dirty="0" smtClean="0">
              <a:latin typeface="Comic Sans MS" pitchFamily="66" charset="0"/>
              <a:cs typeface="Arial" pitchFamily="34"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000" b="0" i="0" u="none" strike="noStrike" cap="none" normalizeH="0" baseline="0" dirty="0" smtClean="0">
              <a:ln>
                <a:noFill/>
              </a:ln>
              <a:solidFill>
                <a:schemeClr val="tx1"/>
              </a:solidFill>
              <a:effectLst/>
              <a:latin typeface="Comic Sans MS" pitchFamily="66" charset="0"/>
              <a:cs typeface="Arial" pitchFamily="34"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lang="en-US" sz="2000" dirty="0" smtClean="0">
              <a:latin typeface="Comic Sans MS" pitchFamily="66" charset="0"/>
              <a:cs typeface="Arial" pitchFamily="34" charset="0"/>
            </a:endParaRP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endParaRPr kumimoji="0" lang="en-US" sz="2000" b="0" i="0" u="none" strike="noStrike" cap="none" normalizeH="0" baseline="0" dirty="0" smtClean="0">
              <a:ln>
                <a:noFill/>
              </a:ln>
              <a:solidFill>
                <a:schemeClr val="tx1"/>
              </a:solidFill>
              <a:effectLst/>
              <a:latin typeface="Comic Sans MS" pitchFamily="66" charset="0"/>
              <a:cs typeface="Arial" pitchFamily="34" charset="0"/>
            </a:endParaRPr>
          </a:p>
          <a:p>
            <a:pPr marL="457200" marR="0" lvl="0" indent="-457200" algn="l" defTabSz="914400" rtl="0"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3.</a:t>
            </a:r>
            <a:r>
              <a:rPr kumimoji="0" lang="en-US" sz="2000" b="0" i="0" u="none" strike="noStrike" cap="none" normalizeH="0" dirty="0" smtClean="0">
                <a:ln>
                  <a:noFill/>
                </a:ln>
                <a:solidFill>
                  <a:schemeClr val="tx1"/>
                </a:solidFill>
                <a:effectLst/>
                <a:latin typeface="Comic Sans MS" pitchFamily="66" charset="0"/>
                <a:cs typeface="Arial" pitchFamily="34" charset="0"/>
              </a:rPr>
              <a:t>  Select the text in the text box and hit CTRL + to grow or CTRL – to shrink the text size.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Oval 5"/>
          <p:cNvSpPr/>
          <p:nvPr/>
        </p:nvSpPr>
        <p:spPr>
          <a:xfrm>
            <a:off x="2057400" y="1752600"/>
            <a:ext cx="609600" cy="9906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43" name="Picture 3"/>
          <p:cNvPicPr>
            <a:picLocks noChangeAspect="1" noChangeArrowheads="1"/>
          </p:cNvPicPr>
          <p:nvPr/>
        </p:nvPicPr>
        <p:blipFill>
          <a:blip r:embed="rId3"/>
          <a:srcRect/>
          <a:stretch>
            <a:fillRect/>
          </a:stretch>
        </p:blipFill>
        <p:spPr bwMode="auto">
          <a:xfrm>
            <a:off x="5715000" y="1524001"/>
            <a:ext cx="2466975" cy="2895599"/>
          </a:xfrm>
          <a:prstGeom prst="rect">
            <a:avLst/>
          </a:prstGeom>
          <a:noFill/>
          <a:ln w="9525">
            <a:noFill/>
            <a:miter lim="800000"/>
            <a:headEnd/>
            <a:tailEnd/>
          </a:ln>
          <a:effectLst/>
        </p:spPr>
      </p:pic>
      <p:cxnSp>
        <p:nvCxnSpPr>
          <p:cNvPr id="9" name="Straight Connector 8"/>
          <p:cNvCxnSpPr/>
          <p:nvPr/>
        </p:nvCxnSpPr>
        <p:spPr>
          <a:xfrm rot="5400000">
            <a:off x="2515394" y="3962400"/>
            <a:ext cx="5180806" cy="79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244" name="Rectangle 4"/>
          <p:cNvSpPr>
            <a:spLocks noChangeArrowheads="1"/>
          </p:cNvSpPr>
          <p:nvPr/>
        </p:nvSpPr>
        <p:spPr bwMode="auto">
          <a:xfrm>
            <a:off x="5257800" y="4800600"/>
            <a:ext cx="36576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98463" marR="0" lvl="0" indent="-398463"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2.  Right click in the text   box to choose font and size.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4" name="Straight Connector 13"/>
          <p:cNvCxnSpPr/>
          <p:nvPr/>
        </p:nvCxnSpPr>
        <p:spPr>
          <a:xfrm>
            <a:off x="381000" y="4495800"/>
            <a:ext cx="47244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“Scenes”</a:t>
            </a:r>
            <a:endParaRPr lang="en-US" dirty="0"/>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US" dirty="0" smtClean="0"/>
              <a:t>Open a New Board.</a:t>
            </a:r>
          </a:p>
          <a:p>
            <a:pPr marL="514350" indent="-514350">
              <a:buAutoNum type="arabicPeriod"/>
            </a:pPr>
            <a:r>
              <a:rPr lang="en-US" dirty="0" smtClean="0"/>
              <a:t>Go to the Symbol Finder; tool box; turn off labels.</a:t>
            </a:r>
          </a:p>
          <a:p>
            <a:pPr marL="514350" indent="-514350">
              <a:buAutoNum type="arabicPeriod"/>
            </a:pPr>
            <a:r>
              <a:rPr lang="en-US" dirty="0" smtClean="0"/>
              <a:t>Choose the symbol; bring the picture to the board with no buttons; make sure you have selected the “silly face guy” and click the mouse on the open board; drag the mouse where you would like the symbol and open to the size you desire.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In order to “layer” the picture, right click and send to the back.</a:t>
            </a:r>
            <a:endParaRPr lang="en-US" dirty="0"/>
          </a:p>
        </p:txBody>
      </p:sp>
      <p:pic>
        <p:nvPicPr>
          <p:cNvPr id="8193" name="Picture 1"/>
          <p:cNvPicPr>
            <a:picLocks noGrp="1" noChangeAspect="1" noChangeArrowheads="1"/>
          </p:cNvPicPr>
          <p:nvPr>
            <p:ph idx="1"/>
          </p:nvPr>
        </p:nvPicPr>
        <p:blipFill>
          <a:blip r:embed="rId2"/>
          <a:srcRect/>
          <a:stretch>
            <a:fillRect/>
          </a:stretch>
        </p:blipFill>
        <p:spPr bwMode="auto">
          <a:xfrm>
            <a:off x="2057400" y="2057400"/>
            <a:ext cx="5029200" cy="3886199"/>
          </a:xfrm>
          <a:prstGeom prst="rect">
            <a:avLst/>
          </a:prstGeom>
          <a:noFill/>
          <a:ln w="9525">
            <a:noFill/>
            <a:miter lim="800000"/>
            <a:headEnd/>
            <a:tailEnd/>
          </a:ln>
          <a:effectLst/>
        </p:spPr>
      </p:pic>
      <p:cxnSp>
        <p:nvCxnSpPr>
          <p:cNvPr id="6" name="Straight Arrow Connector 5"/>
          <p:cNvCxnSpPr/>
          <p:nvPr/>
        </p:nvCxnSpPr>
        <p:spPr>
          <a:xfrm flipV="1">
            <a:off x="1371600" y="5410200"/>
            <a:ext cx="2286000" cy="457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a:bodyPr>
          <a:lstStyle/>
          <a:p>
            <a:pPr algn="ctr">
              <a:buNone/>
            </a:pPr>
            <a:endParaRPr lang="en-US" sz="4000" dirty="0" smtClean="0"/>
          </a:p>
          <a:p>
            <a:pPr algn="ctr">
              <a:buNone/>
            </a:pPr>
            <a:r>
              <a:rPr lang="en-US" sz="4000" dirty="0" smtClean="0"/>
              <a:t>Features of Boardmaker Version 6.0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Boardmaker-3 options</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609600" y="1295400"/>
            <a:ext cx="7848600" cy="3352799"/>
          </a:xfrm>
          <a:prstGeom prst="rect">
            <a:avLst/>
          </a:prstGeom>
          <a:noFill/>
          <a:ln w="9525">
            <a:noFill/>
            <a:miter lim="800000"/>
            <a:headEnd/>
            <a:tailEnd/>
          </a:ln>
          <a:effectLst/>
        </p:spPr>
      </p:pic>
      <p:sp>
        <p:nvSpPr>
          <p:cNvPr id="1027" name="Rectangle 3"/>
          <p:cNvSpPr>
            <a:spLocks noChangeArrowheads="1"/>
          </p:cNvSpPr>
          <p:nvPr/>
        </p:nvSpPr>
        <p:spPr bwMode="auto">
          <a:xfrm>
            <a:off x="-685800" y="4876800"/>
            <a:ext cx="91440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tab pos="933450" algn="l"/>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a:t>
            </a:r>
            <a:r>
              <a:rPr kumimoji="0" lang="en-US" sz="16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Open a new board:  </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create a new board from scratch</a:t>
            </a:r>
          </a:p>
          <a:p>
            <a:pPr marL="457200" marR="0" lvl="1" indent="0" algn="l" defTabSz="914400" rtl="0" eaLnBrk="1" fontAlgn="base" latinLnBrk="0" hangingPunct="1">
              <a:lnSpc>
                <a:spcPct val="100000"/>
              </a:lnSpc>
              <a:spcBef>
                <a:spcPct val="0"/>
              </a:spcBef>
              <a:spcAft>
                <a:spcPct val="0"/>
              </a:spcAft>
              <a:buClrTx/>
              <a:buSzTx/>
              <a:tabLst>
                <a:tab pos="93345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33450" algn="l"/>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a:t>
            </a:r>
            <a:r>
              <a:rPr kumimoji="0" lang="en-US" sz="16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Open a saved board or add-on:  </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this is where you will access “my 		boards” folder as well as any add-ons</a:t>
            </a:r>
          </a:p>
          <a:p>
            <a:pPr marL="457200" marR="0" lvl="1" indent="0" algn="l" defTabSz="914400" rtl="0" eaLnBrk="0" fontAlgn="base" latinLnBrk="0" hangingPunct="0">
              <a:lnSpc>
                <a:spcPct val="100000"/>
              </a:lnSpc>
              <a:spcBef>
                <a:spcPct val="0"/>
              </a:spcBef>
              <a:spcAft>
                <a:spcPct val="0"/>
              </a:spcAft>
              <a:buClrTx/>
              <a:buSzTx/>
              <a:tabLst>
                <a:tab pos="93345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33450" algn="l"/>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a:t>
            </a:r>
            <a:r>
              <a:rPr kumimoji="0" lang="en-US" sz="16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Open a template:  </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AAC device overlay templates, calendars, schedule 		boards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Dashed Borders-</a:t>
            </a:r>
            <a:r>
              <a:rPr lang="en-US" sz="3100" dirty="0" smtClean="0"/>
              <a:t>this can be used for cut and paste activities or as a cutting prompt.</a:t>
            </a:r>
            <a:endParaRPr lang="en-US" sz="3100" dirty="0"/>
          </a:p>
        </p:txBody>
      </p:sp>
      <p:pic>
        <p:nvPicPr>
          <p:cNvPr id="64514" name="Picture 2"/>
          <p:cNvPicPr>
            <a:picLocks noGrp="1" noChangeAspect="1" noChangeArrowheads="1"/>
          </p:cNvPicPr>
          <p:nvPr>
            <p:ph idx="1"/>
          </p:nvPr>
        </p:nvPicPr>
        <p:blipFill>
          <a:blip r:embed="rId2"/>
          <a:srcRect/>
          <a:stretch>
            <a:fillRect/>
          </a:stretch>
        </p:blipFill>
        <p:spPr bwMode="auto">
          <a:xfrm>
            <a:off x="2133600" y="1905000"/>
            <a:ext cx="4895850" cy="3181350"/>
          </a:xfrm>
          <a:prstGeom prst="rect">
            <a:avLst/>
          </a:prstGeom>
          <a:noFill/>
          <a:ln w="9525">
            <a:noFill/>
            <a:miter lim="800000"/>
            <a:headEnd/>
            <a:tailEnd/>
          </a:ln>
          <a:effectLst/>
        </p:spPr>
      </p:pic>
      <p:sp>
        <p:nvSpPr>
          <p:cNvPr id="64515" name="Rectangle 3"/>
          <p:cNvSpPr>
            <a:spLocks noChangeArrowheads="1"/>
          </p:cNvSpPr>
          <p:nvPr/>
        </p:nvSpPr>
        <p:spPr bwMode="auto">
          <a:xfrm>
            <a:off x="2057400" y="5181600"/>
            <a:ext cx="4953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1. First select the button or buttons that you want dashed borders around.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2. Then right click- go to properties- and select “dashed borders.”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(Going to border width and selecting dashed borders is not the same thing!)</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Oval 5"/>
          <p:cNvSpPr/>
          <p:nvPr/>
        </p:nvSpPr>
        <p:spPr>
          <a:xfrm>
            <a:off x="3429000" y="3810000"/>
            <a:ext cx="3733800" cy="1524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Improved Button Resizing</a:t>
            </a:r>
            <a:endParaRPr lang="en-US" dirty="0"/>
          </a:p>
        </p:txBody>
      </p:sp>
      <p:sp>
        <p:nvSpPr>
          <p:cNvPr id="3" name="Content Placeholder 2"/>
          <p:cNvSpPr>
            <a:spLocks noGrp="1"/>
          </p:cNvSpPr>
          <p:nvPr>
            <p:ph idx="1"/>
          </p:nvPr>
        </p:nvSpPr>
        <p:spPr/>
        <p:txBody>
          <a:bodyPr/>
          <a:lstStyle/>
          <a:p>
            <a:r>
              <a:rPr lang="en-US" dirty="0" smtClean="0"/>
              <a:t>You can make the symbol and the button grow and stay proportionate.</a:t>
            </a:r>
          </a:p>
          <a:p>
            <a:r>
              <a:rPr lang="en-US" dirty="0" smtClean="0"/>
              <a:t>You can also do this to more then one button at a time.</a:t>
            </a:r>
          </a:p>
          <a:p>
            <a:r>
              <a:rPr lang="en-US" dirty="0" smtClean="0"/>
              <a:t>One nice application for this is if you have students who may need to see the buttons in different sizes, you can change the size without recreating the board!</a:t>
            </a:r>
          </a:p>
          <a:p>
            <a:pPr>
              <a:buNone/>
            </a:pP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8609" name="Picture 1"/>
          <p:cNvPicPr>
            <a:picLocks noGrp="1" noChangeAspect="1" noChangeArrowheads="1"/>
          </p:cNvPicPr>
          <p:nvPr>
            <p:ph idx="1"/>
          </p:nvPr>
        </p:nvPicPr>
        <p:blipFill>
          <a:blip r:embed="rId2"/>
          <a:srcRect/>
          <a:stretch>
            <a:fillRect/>
          </a:stretch>
        </p:blipFill>
        <p:spPr bwMode="auto">
          <a:xfrm>
            <a:off x="3810000" y="1905000"/>
            <a:ext cx="4519613" cy="4038599"/>
          </a:xfrm>
          <a:prstGeom prst="rect">
            <a:avLst/>
          </a:prstGeom>
          <a:noFill/>
          <a:ln w="9525">
            <a:noFill/>
            <a:miter lim="800000"/>
            <a:headEnd/>
            <a:tailEnd/>
          </a:ln>
          <a:effectLst/>
        </p:spPr>
      </p:pic>
      <p:sp>
        <p:nvSpPr>
          <p:cNvPr id="68610" name="Rectangle 2"/>
          <p:cNvSpPr>
            <a:spLocks noChangeArrowheads="1"/>
          </p:cNvSpPr>
          <p:nvPr/>
        </p:nvSpPr>
        <p:spPr bwMode="auto">
          <a:xfrm>
            <a:off x="228600" y="3124200"/>
            <a:ext cx="33528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First select the button and press and hold </a:t>
            </a:r>
            <a:r>
              <a:rPr kumimoji="0" lang="en-US" sz="2000" b="0" i="1" u="sng"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CTRL and Shift on your keyboard,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and Centering</a:t>
            </a:r>
            <a:endParaRPr lang="en-US" dirty="0"/>
          </a:p>
        </p:txBody>
      </p:sp>
      <p:pic>
        <p:nvPicPr>
          <p:cNvPr id="67585" name="Picture 1"/>
          <p:cNvPicPr>
            <a:picLocks noGrp="1" noChangeAspect="1" noChangeArrowheads="1"/>
          </p:cNvPicPr>
          <p:nvPr>
            <p:ph idx="1"/>
          </p:nvPr>
        </p:nvPicPr>
        <p:blipFill>
          <a:blip r:embed="rId2"/>
          <a:srcRect/>
          <a:stretch>
            <a:fillRect/>
          </a:stretch>
        </p:blipFill>
        <p:spPr bwMode="auto">
          <a:xfrm>
            <a:off x="3810000" y="1600200"/>
            <a:ext cx="4762182" cy="4525963"/>
          </a:xfrm>
          <a:prstGeom prst="rect">
            <a:avLst/>
          </a:prstGeom>
          <a:noFill/>
          <a:ln w="9525">
            <a:noFill/>
            <a:miter lim="800000"/>
            <a:headEnd/>
            <a:tailEnd/>
          </a:ln>
          <a:effectLst/>
        </p:spPr>
      </p:pic>
      <p:sp>
        <p:nvSpPr>
          <p:cNvPr id="5" name="Rectangle 4"/>
          <p:cNvSpPr/>
          <p:nvPr/>
        </p:nvSpPr>
        <p:spPr>
          <a:xfrm>
            <a:off x="685800" y="2667000"/>
            <a:ext cx="2743200" cy="1323439"/>
          </a:xfrm>
          <a:prstGeom prst="rect">
            <a:avLst/>
          </a:prstGeom>
        </p:spPr>
        <p:txBody>
          <a:bodyPr wrap="square">
            <a:spAutoFit/>
          </a:bodyPr>
          <a:lstStyle/>
          <a:p>
            <a:r>
              <a:rPr lang="en-US" sz="2000" dirty="0" smtClean="0"/>
              <a:t>Select the button/buttons you are working with, </a:t>
            </a:r>
            <a:r>
              <a:rPr lang="en-US" sz="2000" b="1" dirty="0" smtClean="0"/>
              <a:t>right click</a:t>
            </a:r>
            <a:r>
              <a:rPr lang="en-US" sz="2000" dirty="0" smtClean="0"/>
              <a:t>-</a:t>
            </a:r>
            <a:r>
              <a:rPr lang="en-US" sz="2000" i="1" dirty="0" smtClean="0"/>
              <a:t>alignment options</a:t>
            </a:r>
            <a:r>
              <a:rPr lang="en-US" sz="2000" dirty="0" smtClean="0"/>
              <a:t> </a:t>
            </a:r>
            <a:endParaRPr lang="en-US" sz="20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Swap</a:t>
            </a:r>
            <a:endParaRPr lang="en-US" dirty="0"/>
          </a:p>
        </p:txBody>
      </p:sp>
      <p:pic>
        <p:nvPicPr>
          <p:cNvPr id="66561" name="Picture 1"/>
          <p:cNvPicPr>
            <a:picLocks noGrp="1" noChangeAspect="1" noChangeArrowheads="1"/>
          </p:cNvPicPr>
          <p:nvPr>
            <p:ph idx="1"/>
          </p:nvPr>
        </p:nvPicPr>
        <p:blipFill>
          <a:blip r:embed="rId2"/>
          <a:srcRect/>
          <a:stretch>
            <a:fillRect/>
          </a:stretch>
        </p:blipFill>
        <p:spPr bwMode="auto">
          <a:xfrm>
            <a:off x="609600" y="1600200"/>
            <a:ext cx="2838450" cy="3867150"/>
          </a:xfrm>
          <a:prstGeom prst="rect">
            <a:avLst/>
          </a:prstGeom>
          <a:noFill/>
          <a:ln w="9525">
            <a:noFill/>
            <a:miter lim="800000"/>
            <a:headEnd/>
            <a:tailEnd/>
          </a:ln>
          <a:effectLst/>
        </p:spPr>
      </p:pic>
      <p:sp>
        <p:nvSpPr>
          <p:cNvPr id="66562" name="Rectangle 2"/>
          <p:cNvSpPr>
            <a:spLocks noChangeArrowheads="1"/>
          </p:cNvSpPr>
          <p:nvPr/>
        </p:nvSpPr>
        <p:spPr bwMode="auto">
          <a:xfrm>
            <a:off x="4267200" y="1600200"/>
            <a:ext cx="37338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Select the two buttons that you would like to swap, </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lang="en-US" sz="2000" dirty="0" smtClean="0">
                <a:latin typeface="Comic Sans MS" pitchFamily="66" charset="0"/>
                <a:ea typeface="Times New Roman" pitchFamily="18" charset="0"/>
                <a:cs typeface="Arial" pitchFamily="34" charset="0"/>
              </a:rPr>
              <a:t>G</a:t>
            </a: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 to edit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3.  select swap buttons (this will swap the symbols, text and the ‘look’ of the button)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Press and hold ALT while dragging the button to where you would like it to be, it will swap</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Shuffle</a:t>
            </a:r>
            <a:endParaRPr lang="en-US" dirty="0"/>
          </a:p>
        </p:txBody>
      </p:sp>
      <p:pic>
        <p:nvPicPr>
          <p:cNvPr id="65537" name="Picture 1"/>
          <p:cNvPicPr>
            <a:picLocks noGrp="1" noChangeAspect="1" noChangeArrowheads="1"/>
          </p:cNvPicPr>
          <p:nvPr>
            <p:ph idx="1"/>
          </p:nvPr>
        </p:nvPicPr>
        <p:blipFill>
          <a:blip r:embed="rId2"/>
          <a:srcRect/>
          <a:stretch>
            <a:fillRect/>
          </a:stretch>
        </p:blipFill>
        <p:spPr bwMode="auto">
          <a:xfrm>
            <a:off x="4038600" y="1676400"/>
            <a:ext cx="4772025" cy="3667125"/>
          </a:xfrm>
          <a:prstGeom prst="rect">
            <a:avLst/>
          </a:prstGeom>
          <a:noFill/>
          <a:ln w="9525">
            <a:noFill/>
            <a:miter lim="800000"/>
            <a:headEnd/>
            <a:tailEnd/>
          </a:ln>
          <a:effectLst/>
        </p:spPr>
      </p:pic>
      <p:sp>
        <p:nvSpPr>
          <p:cNvPr id="65538" name="Rectangle 2"/>
          <p:cNvSpPr>
            <a:spLocks noChangeArrowheads="1"/>
          </p:cNvSpPr>
          <p:nvPr/>
        </p:nvSpPr>
        <p:spPr bwMode="auto">
          <a:xfrm>
            <a:off x="685800" y="2819400"/>
            <a:ext cx="24384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To Shuffle buttons (like on a BINGO board), select all of the buttons, go to edit and select ‘shuffle’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77962"/>
          </a:xfrm>
        </p:spPr>
        <p:txBody>
          <a:bodyPr>
            <a:normAutofit/>
          </a:bodyPr>
          <a:lstStyle/>
          <a:p>
            <a:pPr algn="l"/>
            <a:r>
              <a:rPr lang="en-US" sz="2800" u="sng" dirty="0" smtClean="0"/>
              <a:t>Symbolate</a:t>
            </a:r>
            <a:r>
              <a:rPr lang="en-US" sz="2400" dirty="0" smtClean="0"/>
              <a:t>-this is a simple and easy way to create “symbol adapted text.” </a:t>
            </a:r>
            <a:endParaRPr lang="en-US" sz="2400" dirty="0"/>
          </a:p>
        </p:txBody>
      </p:sp>
      <p:pic>
        <p:nvPicPr>
          <p:cNvPr id="71681" name="Picture 1"/>
          <p:cNvPicPr>
            <a:picLocks noChangeAspect="1" noChangeArrowheads="1"/>
          </p:cNvPicPr>
          <p:nvPr/>
        </p:nvPicPr>
        <p:blipFill>
          <a:blip r:embed="rId2"/>
          <a:srcRect/>
          <a:stretch>
            <a:fillRect/>
          </a:stretch>
        </p:blipFill>
        <p:spPr bwMode="auto">
          <a:xfrm>
            <a:off x="3048000" y="990600"/>
            <a:ext cx="3186752" cy="995396"/>
          </a:xfrm>
          <a:prstGeom prst="rect">
            <a:avLst/>
          </a:prstGeom>
          <a:noFill/>
          <a:ln w="9525">
            <a:noFill/>
            <a:miter lim="800000"/>
            <a:headEnd/>
            <a:tailEnd/>
          </a:ln>
          <a:effectLst/>
        </p:spPr>
      </p:pic>
      <p:sp>
        <p:nvSpPr>
          <p:cNvPr id="5" name="Oval 4"/>
          <p:cNvSpPr/>
          <p:nvPr/>
        </p:nvSpPr>
        <p:spPr>
          <a:xfrm>
            <a:off x="4876800" y="1066800"/>
            <a:ext cx="457200" cy="533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1682" name="Picture 2"/>
          <p:cNvPicPr>
            <a:picLocks noGrp="1" noChangeAspect="1" noChangeArrowheads="1"/>
          </p:cNvPicPr>
          <p:nvPr>
            <p:ph idx="1"/>
          </p:nvPr>
        </p:nvPicPr>
        <p:blipFill>
          <a:blip r:embed="rId3"/>
          <a:srcRect/>
          <a:stretch>
            <a:fillRect/>
          </a:stretch>
        </p:blipFill>
        <p:spPr bwMode="auto">
          <a:xfrm>
            <a:off x="0" y="2057400"/>
            <a:ext cx="4457700" cy="1314450"/>
          </a:xfrm>
          <a:prstGeom prst="rect">
            <a:avLst/>
          </a:prstGeom>
          <a:noFill/>
          <a:ln w="9525">
            <a:noFill/>
            <a:miter lim="800000"/>
            <a:headEnd/>
            <a:tailEnd/>
          </a:ln>
          <a:effectLst/>
        </p:spPr>
      </p:pic>
      <p:pic>
        <p:nvPicPr>
          <p:cNvPr id="71683" name="Picture 3"/>
          <p:cNvPicPr>
            <a:picLocks noChangeAspect="1" noChangeArrowheads="1"/>
          </p:cNvPicPr>
          <p:nvPr/>
        </p:nvPicPr>
        <p:blipFill>
          <a:blip r:embed="rId4"/>
          <a:srcRect/>
          <a:stretch>
            <a:fillRect/>
          </a:stretch>
        </p:blipFill>
        <p:spPr bwMode="auto">
          <a:xfrm>
            <a:off x="381000" y="3810000"/>
            <a:ext cx="3905250" cy="1828800"/>
          </a:xfrm>
          <a:prstGeom prst="rect">
            <a:avLst/>
          </a:prstGeom>
          <a:noFill/>
          <a:ln w="9525">
            <a:noFill/>
            <a:miter lim="800000"/>
            <a:headEnd/>
            <a:tailEnd/>
          </a:ln>
          <a:effectLst/>
        </p:spPr>
      </p:pic>
      <p:cxnSp>
        <p:nvCxnSpPr>
          <p:cNvPr id="10" name="Straight Connector 9"/>
          <p:cNvCxnSpPr/>
          <p:nvPr/>
        </p:nvCxnSpPr>
        <p:spPr>
          <a:xfrm>
            <a:off x="457200" y="1905000"/>
            <a:ext cx="78486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1685" name="Rectangle 5"/>
          <p:cNvSpPr>
            <a:spLocks noChangeArrowheads="1"/>
          </p:cNvSpPr>
          <p:nvPr/>
        </p:nvSpPr>
        <p:spPr bwMode="auto">
          <a:xfrm>
            <a:off x="5029200" y="2057400"/>
            <a:ext cx="358140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First select the symbolate button tool, click on the screen and a button just like any other button will appear, but it will have an A in the upper left corner</a:t>
            </a:r>
            <a:r>
              <a:rPr kumimoji="0" lang="en-US" sz="1400" b="0" i="0" u="none" strike="noStrike" cap="none" normalizeH="0" dirty="0" smtClean="0">
                <a:ln>
                  <a:noFill/>
                </a:ln>
                <a:solidFill>
                  <a:schemeClr val="tx1"/>
                </a:solidFill>
                <a:effectLst/>
                <a:latin typeface="Comic Sans MS" pitchFamily="66" charset="0"/>
                <a:ea typeface="Times New Roman" pitchFamily="18" charset="0"/>
                <a:cs typeface="Arial" pitchFamily="34" charset="0"/>
              </a:rPr>
              <a:t>  </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sz="1400" b="0" i="0" u="none" strike="noStrike" cap="none" normalizeH="0" dirty="0" smtClean="0">
                <a:ln>
                  <a:noFill/>
                </a:ln>
                <a:solidFill>
                  <a:schemeClr val="tx1"/>
                </a:solidFill>
                <a:effectLst/>
                <a:latin typeface="Comic Sans MS" pitchFamily="66" charset="0"/>
                <a:ea typeface="Times New Roman" pitchFamily="18" charset="0"/>
                <a:cs typeface="Arial" pitchFamily="34" charset="0"/>
              </a:rPr>
              <a:t>T</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hen type on the button and symbols will appear above the text</a:t>
            </a: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sz="1400" dirty="0" smtClean="0">
                <a:latin typeface="Comic Sans MS" pitchFamily="66" charset="0"/>
                <a:ea typeface="Times New Roman" pitchFamily="18" charset="0"/>
                <a:cs typeface="Arial" pitchFamily="34" charset="0"/>
              </a:rPr>
              <a:t>C</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lick on a word and click F2 to change the symbol</a:t>
            </a:r>
            <a:endParaRPr lang="en-US" sz="1400" dirty="0" smtClean="0">
              <a:latin typeface="Arial" pitchFamily="34"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sz="1400" dirty="0" smtClean="0">
                <a:latin typeface="Comic Sans MS" pitchFamily="66" charset="0"/>
                <a:ea typeface="Times New Roman" pitchFamily="18" charset="0"/>
                <a:cs typeface="Arial" pitchFamily="34" charset="0"/>
              </a:rPr>
              <a:t>C</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lick on a work and click F1 to choose no symbol</a:t>
            </a:r>
            <a:endParaRPr lang="en-US" sz="1400" dirty="0" smtClean="0">
              <a:latin typeface="Arial" pitchFamily="34"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sz="1400" dirty="0" smtClean="0">
                <a:latin typeface="Comic Sans MS" pitchFamily="66" charset="0"/>
                <a:ea typeface="Times New Roman" pitchFamily="18" charset="0"/>
                <a:cs typeface="Arial" pitchFamily="34" charset="0"/>
              </a:rPr>
              <a:t>D</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ouble click above the word to set a specific default symbol</a:t>
            </a:r>
            <a:endParaRPr lang="en-US" sz="1400" dirty="0" smtClean="0">
              <a:latin typeface="Arial" pitchFamily="34"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sz="1400" dirty="0" smtClean="0">
                <a:latin typeface="Comic Sans MS" pitchFamily="66" charset="0"/>
                <a:ea typeface="Times New Roman" pitchFamily="18" charset="0"/>
                <a:cs typeface="Arial" pitchFamily="34" charset="0"/>
              </a:rPr>
              <a:t>T</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ype an ‘underscore’ between words of a phrase to allow you to create one symbol for the multi-word phrase</a:t>
            </a:r>
            <a:endParaRPr lang="en-US" sz="1400" dirty="0" smtClean="0">
              <a:latin typeface="Arial" pitchFamily="34"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lang="en-US" sz="1400" dirty="0" smtClean="0">
                <a:latin typeface="Comic Sans MS" pitchFamily="66" charset="0"/>
                <a:ea typeface="Times New Roman" pitchFamily="18" charset="0"/>
                <a:cs typeface="Arial" pitchFamily="34" charset="0"/>
              </a:rPr>
              <a:t>R</a:t>
            </a:r>
            <a:r>
              <a:rPr kumimoji="0" lang="en-US" sz="14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ight click on the “symbolate” tool to make the symbol 20% smaller or 20% larger or to change the symbol to appear above or below the word</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Drag and Drop Digital Images from the web….</a:t>
            </a:r>
            <a:endParaRPr lang="en-US" dirty="0"/>
          </a:p>
        </p:txBody>
      </p:sp>
      <p:sp>
        <p:nvSpPr>
          <p:cNvPr id="3" name="Content Placeholder 2"/>
          <p:cNvSpPr>
            <a:spLocks noGrp="1"/>
          </p:cNvSpPr>
          <p:nvPr>
            <p:ph idx="1"/>
          </p:nvPr>
        </p:nvSpPr>
        <p:spPr/>
        <p:txBody>
          <a:bodyPr>
            <a:normAutofit fontScale="92500"/>
          </a:bodyPr>
          <a:lstStyle/>
          <a:p>
            <a:r>
              <a:rPr lang="en-US" dirty="0" smtClean="0"/>
              <a:t>You can do a Google search for an image and drag the image from the web to the symbol finder or straight into the board.  </a:t>
            </a:r>
          </a:p>
          <a:p>
            <a:r>
              <a:rPr lang="en-US" dirty="0" smtClean="0"/>
              <a:t>You can also import pictures from a “my pictures” folder and BM will allow you to keep the name that you have assigned to the image.  </a:t>
            </a:r>
          </a:p>
          <a:p>
            <a:r>
              <a:rPr lang="en-US" dirty="0" smtClean="0"/>
              <a:t>You can also place it in whichever category you would like by going to import symbol options</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sz="2800" dirty="0" smtClean="0"/>
              <a:t>Mayer-johnson.com (free webinars to view at anytime)</a:t>
            </a:r>
          </a:p>
          <a:p>
            <a:r>
              <a:rPr lang="en-US" sz="2800" dirty="0" smtClean="0"/>
              <a:t>Myinfinitec.org</a:t>
            </a:r>
          </a:p>
          <a:p>
            <a:r>
              <a:rPr lang="en-US" sz="2800" dirty="0" smtClean="0">
                <a:hlinkClick r:id="rId2"/>
              </a:rPr>
              <a:t>www.AssistiveTechnology2010.wikispaces.com</a:t>
            </a:r>
            <a:r>
              <a:rPr lang="en-US" sz="2800" dirty="0" smtClean="0"/>
              <a:t> – linked from the C.A.S.E. website (www.casedupage.com)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Creating </a:t>
            </a:r>
            <a:r>
              <a:rPr lang="en-US" sz="3600" dirty="0" smtClean="0"/>
              <a:t>a “Template” (Calendar, AAC overlay, schedule, etc.)</a:t>
            </a:r>
            <a:endParaRPr lang="en-US" sz="3600" dirty="0"/>
          </a:p>
        </p:txBody>
      </p:sp>
      <p:pic>
        <p:nvPicPr>
          <p:cNvPr id="5121" name="Picture 1"/>
          <p:cNvPicPr>
            <a:picLocks noGrp="1" noChangeAspect="1" noChangeArrowheads="1"/>
          </p:cNvPicPr>
          <p:nvPr>
            <p:ph idx="1"/>
          </p:nvPr>
        </p:nvPicPr>
        <p:blipFill>
          <a:blip r:embed="rId2"/>
          <a:srcRect/>
          <a:stretch>
            <a:fillRect/>
          </a:stretch>
        </p:blipFill>
        <p:spPr bwMode="auto">
          <a:xfrm>
            <a:off x="1039989" y="1600200"/>
            <a:ext cx="4141612" cy="2590799"/>
          </a:xfrm>
          <a:prstGeom prst="rect">
            <a:avLst/>
          </a:prstGeom>
          <a:noFill/>
          <a:ln w="9525">
            <a:noFill/>
            <a:miter lim="800000"/>
            <a:headEnd/>
            <a:tailEnd/>
          </a:ln>
          <a:effectLst/>
        </p:spPr>
      </p:pic>
      <p:sp>
        <p:nvSpPr>
          <p:cNvPr id="9" name="Oval 8"/>
          <p:cNvSpPr/>
          <p:nvPr/>
        </p:nvSpPr>
        <p:spPr>
          <a:xfrm>
            <a:off x="4114800" y="1371600"/>
            <a:ext cx="1219200" cy="2438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26" name="Picture 6"/>
          <p:cNvPicPr>
            <a:picLocks noChangeAspect="1" noChangeArrowheads="1"/>
          </p:cNvPicPr>
          <p:nvPr/>
        </p:nvPicPr>
        <p:blipFill>
          <a:blip r:embed="rId3"/>
          <a:srcRect/>
          <a:stretch>
            <a:fillRect/>
          </a:stretch>
        </p:blipFill>
        <p:spPr bwMode="auto">
          <a:xfrm>
            <a:off x="5715000" y="1524000"/>
            <a:ext cx="3200400" cy="2286000"/>
          </a:xfrm>
          <a:prstGeom prst="rect">
            <a:avLst/>
          </a:prstGeom>
          <a:noFill/>
          <a:ln w="9525">
            <a:noFill/>
            <a:miter lim="800000"/>
            <a:headEnd/>
            <a:tailEnd/>
          </a:ln>
        </p:spPr>
      </p:pic>
      <p:cxnSp>
        <p:nvCxnSpPr>
          <p:cNvPr id="12" name="Straight Arrow Connector 11"/>
          <p:cNvCxnSpPr/>
          <p:nvPr/>
        </p:nvCxnSpPr>
        <p:spPr>
          <a:xfrm flipV="1">
            <a:off x="4953000" y="2209800"/>
            <a:ext cx="1676400" cy="304800"/>
          </a:xfrm>
          <a:prstGeom prst="straightConnector1">
            <a:avLst/>
          </a:prstGeom>
          <a:ln w="317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5127" name="Picture 7"/>
          <p:cNvPicPr>
            <a:picLocks noChangeAspect="1" noChangeArrowheads="1"/>
          </p:cNvPicPr>
          <p:nvPr/>
        </p:nvPicPr>
        <p:blipFill>
          <a:blip r:embed="rId4"/>
          <a:srcRect/>
          <a:stretch>
            <a:fillRect/>
          </a:stretch>
        </p:blipFill>
        <p:spPr bwMode="auto">
          <a:xfrm>
            <a:off x="5257800" y="3429000"/>
            <a:ext cx="1676400" cy="2241550"/>
          </a:xfrm>
          <a:prstGeom prst="rect">
            <a:avLst/>
          </a:prstGeom>
          <a:noFill/>
          <a:ln w="9525">
            <a:noFill/>
            <a:miter lim="800000"/>
            <a:headEnd/>
            <a:tailEnd/>
          </a:ln>
        </p:spPr>
      </p:pic>
      <p:sp>
        <p:nvSpPr>
          <p:cNvPr id="14" name="Rectangle 13"/>
          <p:cNvSpPr/>
          <p:nvPr/>
        </p:nvSpPr>
        <p:spPr>
          <a:xfrm>
            <a:off x="457200" y="4114800"/>
            <a:ext cx="4572000" cy="1477328"/>
          </a:xfrm>
          <a:prstGeom prst="rect">
            <a:avLst/>
          </a:prstGeom>
        </p:spPr>
        <p:txBody>
          <a:bodyPr>
            <a:spAutoFit/>
          </a:bodyPr>
          <a:lstStyle/>
          <a:p>
            <a:r>
              <a:rPr lang="en-US" dirty="0"/>
              <a:t>G</a:t>
            </a:r>
            <a:r>
              <a:rPr lang="en-US" dirty="0" smtClean="0"/>
              <a:t>o </a:t>
            </a:r>
            <a:r>
              <a:rPr lang="en-US" dirty="0"/>
              <a:t>to “open a template” and choose </a:t>
            </a:r>
            <a:r>
              <a:rPr lang="en-US" dirty="0" smtClean="0"/>
              <a:t>the template that you desire </a:t>
            </a:r>
          </a:p>
          <a:p>
            <a:endParaRPr lang="en-US" dirty="0"/>
          </a:p>
          <a:p>
            <a:r>
              <a:rPr lang="en-US" dirty="0" smtClean="0"/>
              <a:t>*if creating a calendar, pick </a:t>
            </a:r>
            <a:r>
              <a:rPr lang="en-US" dirty="0"/>
              <a:t>the day of the week that the month starts 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a Saved </a:t>
            </a:r>
            <a:r>
              <a:rPr lang="en-US" dirty="0"/>
              <a:t>boards </a:t>
            </a:r>
          </a:p>
        </p:txBody>
      </p:sp>
      <p:pic>
        <p:nvPicPr>
          <p:cNvPr id="4" name="Picture 1"/>
          <p:cNvPicPr>
            <a:picLocks noGrp="1" noChangeAspect="1" noChangeArrowheads="1"/>
          </p:cNvPicPr>
          <p:nvPr>
            <p:ph idx="1"/>
          </p:nvPr>
        </p:nvPicPr>
        <p:blipFill>
          <a:blip r:embed="rId2"/>
          <a:srcRect/>
          <a:stretch>
            <a:fillRect/>
          </a:stretch>
        </p:blipFill>
        <p:spPr bwMode="auto">
          <a:xfrm>
            <a:off x="1039989" y="1600200"/>
            <a:ext cx="5132212" cy="3048000"/>
          </a:xfrm>
          <a:prstGeom prst="rect">
            <a:avLst/>
          </a:prstGeom>
          <a:noFill/>
          <a:ln w="9525">
            <a:noFill/>
            <a:miter lim="800000"/>
            <a:headEnd/>
            <a:tailEnd/>
          </a:ln>
          <a:effectLst/>
        </p:spPr>
      </p:pic>
      <p:pic>
        <p:nvPicPr>
          <p:cNvPr id="4097" name="Picture 1"/>
          <p:cNvPicPr>
            <a:picLocks noChangeAspect="1" noChangeArrowheads="1"/>
          </p:cNvPicPr>
          <p:nvPr/>
        </p:nvPicPr>
        <p:blipFill>
          <a:blip r:embed="rId3"/>
          <a:srcRect/>
          <a:stretch>
            <a:fillRect/>
          </a:stretch>
        </p:blipFill>
        <p:spPr bwMode="auto">
          <a:xfrm>
            <a:off x="6477000" y="1219200"/>
            <a:ext cx="2400300" cy="2330450"/>
          </a:xfrm>
          <a:prstGeom prst="rect">
            <a:avLst/>
          </a:prstGeom>
          <a:noFill/>
          <a:ln w="9525">
            <a:noFill/>
            <a:miter lim="800000"/>
            <a:headEnd/>
            <a:tailEnd/>
          </a:ln>
        </p:spPr>
      </p:pic>
      <p:sp>
        <p:nvSpPr>
          <p:cNvPr id="4098" name="Oval 2"/>
          <p:cNvSpPr>
            <a:spLocks noChangeArrowheads="1"/>
          </p:cNvSpPr>
          <p:nvPr/>
        </p:nvSpPr>
        <p:spPr bwMode="auto">
          <a:xfrm>
            <a:off x="2895600" y="1447800"/>
            <a:ext cx="1447800" cy="2286000"/>
          </a:xfrm>
          <a:prstGeom prst="ellipse">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cxnSp>
        <p:nvCxnSpPr>
          <p:cNvPr id="9" name="Straight Arrow Connector 8"/>
          <p:cNvCxnSpPr/>
          <p:nvPr/>
        </p:nvCxnSpPr>
        <p:spPr>
          <a:xfrm flipV="1">
            <a:off x="4114800" y="1524000"/>
            <a:ext cx="2895600" cy="99060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2" name="Rectangle 6"/>
          <p:cNvSpPr>
            <a:spLocks noChangeArrowheads="1"/>
          </p:cNvSpPr>
          <p:nvPr/>
        </p:nvSpPr>
        <p:spPr bwMode="auto">
          <a:xfrm rot="10800000" flipV="1">
            <a:off x="1371600" y="4237108"/>
            <a:ext cx="61722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85800" algn="l"/>
              </a:tabLst>
            </a:pPr>
            <a:r>
              <a:rPr lang="en-US" sz="1600" dirty="0">
                <a:latin typeface="Comic Sans MS" pitchFamily="66" charset="0"/>
                <a:ea typeface="Times New Roman" pitchFamily="18" charset="0"/>
                <a:cs typeface="Arial" pitchFamily="34" charset="0"/>
              </a:rPr>
              <a:t>G</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o to “open a saved board” and select the desired board</a:t>
            </a:r>
          </a:p>
          <a:p>
            <a:pPr marL="0" marR="0" lvl="0" indent="0" algn="l" defTabSz="914400" rtl="0" eaLnBrk="1" fontAlgn="base" latinLnBrk="0" hangingPunct="1">
              <a:lnSpc>
                <a:spcPct val="100000"/>
              </a:lnSpc>
              <a:spcBef>
                <a:spcPct val="0"/>
              </a:spcBef>
              <a:spcAft>
                <a:spcPct val="0"/>
              </a:spcAft>
              <a:buClrTx/>
              <a:buSzTx/>
              <a:buFontTx/>
              <a:buNone/>
              <a:tabLst>
                <a:tab pos="685800" algn="l"/>
              </a:tabLst>
            </a:pPr>
            <a:endParaRPr lang="en-US" sz="1600" dirty="0">
              <a:latin typeface="Comic Sans MS" pitchFamily="66"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685800" algn="l"/>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*Remember when saving a</a:t>
            </a:r>
            <a:r>
              <a:rPr kumimoji="0" lang="en-US" sz="1600" b="0" i="0" u="none" strike="noStrike" cap="none" normalizeH="0" dirty="0" smtClean="0">
                <a:ln>
                  <a:noFill/>
                </a:ln>
                <a:solidFill>
                  <a:schemeClr val="tx1"/>
                </a:solidFill>
                <a:effectLst/>
                <a:latin typeface="Comic Sans MS" pitchFamily="66" charset="0"/>
                <a:ea typeface="Times New Roman" pitchFamily="18" charset="0"/>
                <a:cs typeface="Arial" pitchFamily="34" charset="0"/>
              </a:rPr>
              <a:t> board be sure to </a:t>
            </a:r>
            <a:r>
              <a:rPr kumimoji="0" lang="en-US" sz="16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‘save as’ </a:t>
            </a: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so that you are not saving over the template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t>
            </a:r>
            <a:r>
              <a:rPr lang="en-US" dirty="0"/>
              <a:t>new </a:t>
            </a:r>
            <a:r>
              <a:rPr lang="en-US" dirty="0" smtClean="0"/>
              <a:t>boards </a:t>
            </a:r>
            <a:endParaRPr lang="en-US" dirty="0"/>
          </a:p>
        </p:txBody>
      </p:sp>
      <p:pic>
        <p:nvPicPr>
          <p:cNvPr id="4" name="Picture 1"/>
          <p:cNvPicPr>
            <a:picLocks noGrp="1" noChangeAspect="1" noChangeArrowheads="1"/>
          </p:cNvPicPr>
          <p:nvPr>
            <p:ph idx="1"/>
          </p:nvPr>
        </p:nvPicPr>
        <p:blipFill>
          <a:blip r:embed="rId2"/>
          <a:srcRect/>
          <a:stretch>
            <a:fillRect/>
          </a:stretch>
        </p:blipFill>
        <p:spPr bwMode="auto">
          <a:xfrm>
            <a:off x="1039988" y="1600200"/>
            <a:ext cx="7064023" cy="4525963"/>
          </a:xfrm>
          <a:prstGeom prst="rect">
            <a:avLst/>
          </a:prstGeom>
          <a:noFill/>
          <a:ln w="9525">
            <a:noFill/>
            <a:miter lim="800000"/>
            <a:headEnd/>
            <a:tailEnd/>
          </a:ln>
          <a:effectLst/>
        </p:spPr>
      </p:pic>
      <p:sp>
        <p:nvSpPr>
          <p:cNvPr id="5" name="Oval 2"/>
          <p:cNvSpPr>
            <a:spLocks noChangeArrowheads="1"/>
          </p:cNvSpPr>
          <p:nvPr/>
        </p:nvSpPr>
        <p:spPr bwMode="auto">
          <a:xfrm>
            <a:off x="990600" y="1371600"/>
            <a:ext cx="2057400" cy="3886200"/>
          </a:xfrm>
          <a:prstGeom prst="ellipse">
            <a:avLst/>
          </a:prstGeom>
          <a:noFill/>
          <a:ln w="381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 name="Rectangle 5"/>
          <p:cNvSpPr/>
          <p:nvPr/>
        </p:nvSpPr>
        <p:spPr>
          <a:xfrm>
            <a:off x="2438400" y="5410200"/>
            <a:ext cx="3043654" cy="400110"/>
          </a:xfrm>
          <a:prstGeom prst="rect">
            <a:avLst/>
          </a:prstGeom>
        </p:spPr>
        <p:txBody>
          <a:bodyPr wrap="none">
            <a:spAutoFit/>
          </a:bodyPr>
          <a:lstStyle/>
          <a:p>
            <a:r>
              <a:rPr lang="en-US" sz="2000" dirty="0" smtClean="0"/>
              <a:t>Select </a:t>
            </a:r>
            <a:r>
              <a:rPr lang="en-US" sz="2000" dirty="0"/>
              <a:t>“open a new board</a:t>
            </a:r>
            <a:r>
              <a:rPr lang="en-US" sz="2000" dirty="0" smtClean="0"/>
              <a:t>”</a:t>
            </a:r>
            <a:endParaRPr lang="en-US" sz="2000" dirty="0"/>
          </a:p>
        </p:txBody>
      </p:sp>
      <p:cxnSp>
        <p:nvCxnSpPr>
          <p:cNvPr id="7" name="Straight Arrow Connector 6"/>
          <p:cNvCxnSpPr/>
          <p:nvPr/>
        </p:nvCxnSpPr>
        <p:spPr>
          <a:xfrm rot="16200000" flipV="1">
            <a:off x="1295400" y="3352800"/>
            <a:ext cx="2971800" cy="129540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Drawing a Button</a:t>
            </a:r>
            <a:endParaRPr lang="en-US" dirty="0"/>
          </a:p>
        </p:txBody>
      </p:sp>
      <p:pic>
        <p:nvPicPr>
          <p:cNvPr id="22531" name="Picture 3"/>
          <p:cNvPicPr>
            <a:picLocks noGrp="1" noChangeAspect="1" noChangeArrowheads="1"/>
          </p:cNvPicPr>
          <p:nvPr>
            <p:ph idx="1"/>
          </p:nvPr>
        </p:nvPicPr>
        <p:blipFill>
          <a:blip r:embed="rId2"/>
          <a:srcRect/>
          <a:stretch>
            <a:fillRect/>
          </a:stretch>
        </p:blipFill>
        <p:spPr bwMode="auto">
          <a:xfrm>
            <a:off x="4724400" y="1828800"/>
            <a:ext cx="4072456" cy="3810000"/>
          </a:xfrm>
          <a:prstGeom prst="rect">
            <a:avLst/>
          </a:prstGeom>
          <a:noFill/>
          <a:ln w="9525">
            <a:noFill/>
            <a:miter lim="800000"/>
            <a:headEnd/>
            <a:tailEnd/>
          </a:ln>
          <a:effectLst/>
        </p:spPr>
      </p:pic>
      <p:sp>
        <p:nvSpPr>
          <p:cNvPr id="22533" name="Line 5"/>
          <p:cNvSpPr>
            <a:spLocks noChangeShapeType="1"/>
          </p:cNvSpPr>
          <p:nvPr/>
        </p:nvSpPr>
        <p:spPr bwMode="auto">
          <a:xfrm>
            <a:off x="4038600" y="2057400"/>
            <a:ext cx="1219200" cy="1524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22532" name="Line 4"/>
          <p:cNvSpPr>
            <a:spLocks noChangeShapeType="1"/>
          </p:cNvSpPr>
          <p:nvPr/>
        </p:nvSpPr>
        <p:spPr bwMode="auto">
          <a:xfrm>
            <a:off x="4267200" y="3276600"/>
            <a:ext cx="1143000" cy="304800"/>
          </a:xfrm>
          <a:prstGeom prst="line">
            <a:avLst/>
          </a:prstGeom>
          <a:noFill/>
          <a:ln w="254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dirty="0"/>
          </a:p>
        </p:txBody>
      </p:sp>
      <p:sp>
        <p:nvSpPr>
          <p:cNvPr id="2253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2535" name="Rectangle 7"/>
          <p:cNvSpPr>
            <a:spLocks noChangeArrowheads="1"/>
          </p:cNvSpPr>
          <p:nvPr/>
        </p:nvSpPr>
        <p:spPr bwMode="auto">
          <a:xfrm rot="10800000" flipV="1">
            <a:off x="457200" y="1534181"/>
            <a:ext cx="3886200"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AutoNum type="arabicPeriod"/>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Click on the “button tool”, you will see a </a:t>
            </a:r>
            <a:r>
              <a:rPr kumimoji="0" lang="en-US" sz="1600" b="0" i="0" u="sng"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crop pair</a:t>
            </a:r>
          </a:p>
          <a:p>
            <a:pPr marL="342900" marR="0" lvl="0" indent="-342900" algn="l" defTabSz="914400" rtl="0" eaLnBrk="1" fontAlgn="base" latinLnBrk="0" hangingPunct="1">
              <a:lnSpc>
                <a:spcPct val="100000"/>
              </a:lnSpc>
              <a:spcBef>
                <a:spcPct val="0"/>
              </a:spcBef>
              <a:spcAft>
                <a:spcPct val="0"/>
              </a:spcAft>
              <a:buClrTx/>
              <a:buSzTx/>
              <a:tabLst/>
            </a:pPr>
            <a:r>
              <a:rPr kumimoji="0" lang="en-US" sz="1600" b="0" i="0" u="sng"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rot="10800000" flipV="1">
            <a:off x="457200" y="2772490"/>
            <a:ext cx="38862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startAt="2"/>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Click and hold the mouse and drag out a button to your desired sized and shape.</a:t>
            </a:r>
          </a:p>
          <a:p>
            <a:pPr marL="342900" marR="0" lvl="0" indent="-342900" algn="l" defTabSz="914400" rtl="0" eaLnBrk="1" fontAlgn="base" latinLnBrk="0" hangingPunct="1">
              <a:lnSpc>
                <a:spcPct val="100000"/>
              </a:lnSpc>
              <a:spcBef>
                <a:spcPct val="0"/>
              </a:spcBef>
              <a:spcAft>
                <a:spcPct val="0"/>
              </a:spcAft>
              <a:buClrTx/>
              <a:buSzTx/>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*Stumbling block:  if you don’t go back to the “button tool” then you cannot draw another button</a:t>
            </a: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Oval 10"/>
          <p:cNvSpPr/>
          <p:nvPr/>
        </p:nvSpPr>
        <p:spPr>
          <a:xfrm>
            <a:off x="5257800" y="1905000"/>
            <a:ext cx="4572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530</TotalTime>
  <Words>2081</Words>
  <Application>Microsoft Office PowerPoint</Application>
  <PresentationFormat>On-screen Show (4:3)</PresentationFormat>
  <Paragraphs>216</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Boardmaker Version 6  Overview</vt:lpstr>
      <vt:lpstr>Boardmaker Background Information:</vt:lpstr>
      <vt:lpstr>Slide 3</vt:lpstr>
      <vt:lpstr>Boardmaker Family</vt:lpstr>
      <vt:lpstr>Opening Boardmaker-3 options</vt:lpstr>
      <vt:lpstr>Creating a “Template” (Calendar, AAC overlay, schedule, etc.)</vt:lpstr>
      <vt:lpstr>Opening a Saved boards </vt:lpstr>
      <vt:lpstr>Creating new boards </vt:lpstr>
      <vt:lpstr>Command:  Drawing a Button</vt:lpstr>
      <vt:lpstr>Command:  Spraying Buttons</vt:lpstr>
      <vt:lpstr>Command:  Selecting a Button</vt:lpstr>
      <vt:lpstr>Command:  Selecting Multiple Buttons</vt:lpstr>
      <vt:lpstr>Command:  Move 1 Button</vt:lpstr>
      <vt:lpstr>Command:  Move a collection of buttons</vt:lpstr>
      <vt:lpstr>Command:  Deleting</vt:lpstr>
      <vt:lpstr>Slide 16</vt:lpstr>
      <vt:lpstr>Command:  Duplicating a single button with a symbol</vt:lpstr>
      <vt:lpstr>Command:  Clearing/Deleting all symbols</vt:lpstr>
      <vt:lpstr>Slide 19</vt:lpstr>
      <vt:lpstr>Command:  Finding Symbols</vt:lpstr>
      <vt:lpstr>Command:  Thumbnail View</vt:lpstr>
      <vt:lpstr>Command:  Category Search</vt:lpstr>
      <vt:lpstr>Command:  Search Parameters</vt:lpstr>
      <vt:lpstr>Command:  Picture Frame</vt:lpstr>
      <vt:lpstr>Command:  Changing a Label</vt:lpstr>
      <vt:lpstr>Tool Box</vt:lpstr>
      <vt:lpstr>Tool Box:  Language 1 and Language 2</vt:lpstr>
      <vt:lpstr>Tool Box:  Change Label Font Size</vt:lpstr>
      <vt:lpstr>Tool Box:  Symbol Color</vt:lpstr>
      <vt:lpstr>Tool Box:  Label Placement  (top or bottom)</vt:lpstr>
      <vt:lpstr>Marquee Tool (dotted square)</vt:lpstr>
      <vt:lpstr>Lasso Tool (dotted circle)</vt:lpstr>
      <vt:lpstr>Replace/Add Feature</vt:lpstr>
      <vt:lpstr>View File Vertical</vt:lpstr>
      <vt:lpstr>Paint Tools</vt:lpstr>
      <vt:lpstr>Paint Can:  Fill</vt:lpstr>
      <vt:lpstr>Paint Can:  Fill All</vt:lpstr>
      <vt:lpstr>Color Tools</vt:lpstr>
      <vt:lpstr>Background Color</vt:lpstr>
      <vt:lpstr>Button/Border Color</vt:lpstr>
      <vt:lpstr>Line Thickness Tool</vt:lpstr>
      <vt:lpstr>Corner of Button Tool</vt:lpstr>
      <vt:lpstr>Eye Dropper Tool</vt:lpstr>
      <vt:lpstr>Text Tool “A”</vt:lpstr>
      <vt:lpstr>Text Box</vt:lpstr>
      <vt:lpstr>Changing the Size of the Font</vt:lpstr>
      <vt:lpstr>Creating “Scenes”</vt:lpstr>
      <vt:lpstr>4.   In order to “layer” the picture, right click and send to the back.</vt:lpstr>
      <vt:lpstr>Slide 49</vt:lpstr>
      <vt:lpstr>Dashed Borders-this can be used for cut and paste activities or as a cutting prompt.</vt:lpstr>
      <vt:lpstr>Improved Button Resizing</vt:lpstr>
      <vt:lpstr>Slide 52</vt:lpstr>
      <vt:lpstr>Alignment and Centering</vt:lpstr>
      <vt:lpstr>Swap</vt:lpstr>
      <vt:lpstr>Shuffle</vt:lpstr>
      <vt:lpstr>Symbolate-this is a simple and easy way to create “symbol adapted text.” </vt:lpstr>
      <vt:lpstr>Drag and Drop Digital Images from the web….</vt:lpstr>
      <vt:lpstr>Resources</vt:lpstr>
    </vt:vector>
  </TitlesOfParts>
  <Company>Cooperative Association For Special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Boardmaker Version 6 Introduction</dc:title>
  <dc:creator>Cooperative Association For Special Education</dc:creator>
  <cp:lastModifiedBy>Cooperative Association For Special Education</cp:lastModifiedBy>
  <cp:revision>56</cp:revision>
  <dcterms:created xsi:type="dcterms:W3CDTF">2010-12-04T01:47:19Z</dcterms:created>
  <dcterms:modified xsi:type="dcterms:W3CDTF">2010-12-06T19:28:12Z</dcterms:modified>
</cp:coreProperties>
</file>